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9" r:id="rId1"/>
  </p:sldMasterIdLst>
  <p:notesMasterIdLst>
    <p:notesMasterId r:id="rId31"/>
  </p:notesMasterIdLst>
  <p:sldIdLst>
    <p:sldId id="277" r:id="rId2"/>
    <p:sldId id="315" r:id="rId3"/>
    <p:sldId id="306" r:id="rId4"/>
    <p:sldId id="314" r:id="rId5"/>
    <p:sldId id="286" r:id="rId6"/>
    <p:sldId id="279" r:id="rId7"/>
    <p:sldId id="296" r:id="rId8"/>
    <p:sldId id="297" r:id="rId9"/>
    <p:sldId id="299" r:id="rId10"/>
    <p:sldId id="300" r:id="rId11"/>
    <p:sldId id="259" r:id="rId12"/>
    <p:sldId id="257" r:id="rId13"/>
    <p:sldId id="301" r:id="rId14"/>
    <p:sldId id="288" r:id="rId15"/>
    <p:sldId id="289" r:id="rId16"/>
    <p:sldId id="290" r:id="rId17"/>
    <p:sldId id="291" r:id="rId18"/>
    <p:sldId id="312" r:id="rId19"/>
    <p:sldId id="292" r:id="rId20"/>
    <p:sldId id="293" r:id="rId21"/>
    <p:sldId id="294" r:id="rId22"/>
    <p:sldId id="313" r:id="rId23"/>
    <p:sldId id="303" r:id="rId24"/>
    <p:sldId id="302" r:id="rId25"/>
    <p:sldId id="304" r:id="rId26"/>
    <p:sldId id="316" r:id="rId27"/>
    <p:sldId id="310" r:id="rId28"/>
    <p:sldId id="309" r:id="rId29"/>
    <p:sldId id="27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DE75"/>
    <a:srgbClr val="FFCA21"/>
    <a:srgbClr val="4B441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786" autoAdjust="0"/>
    <p:restoredTop sz="94660"/>
  </p:normalViewPr>
  <p:slideViewPr>
    <p:cSldViewPr>
      <p:cViewPr varScale="1">
        <p:scale>
          <a:sx n="50" d="100"/>
          <a:sy n="50" d="100"/>
        </p:scale>
        <p:origin x="-1291"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954B1-9F4C-42A5-9F8E-1144B329A16F}" type="datetimeFigureOut">
              <a:rPr lang="en-IN" smtClean="0"/>
              <a:pPr/>
              <a:t>30-04-2020</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9EADD-0EA8-4017-B8C7-D3BF3D76D2AE}" type="slidenum">
              <a:rPr lang="en-IN" smtClean="0"/>
              <a:pPr/>
              <a:t>‹#›</a:t>
            </a:fld>
            <a:endParaRPr lang="en-IN"/>
          </a:p>
        </p:txBody>
      </p:sp>
    </p:spTree>
    <p:extLst>
      <p:ext uri="{BB962C8B-B14F-4D97-AF65-F5344CB8AC3E}">
        <p14:creationId xmlns:p14="http://schemas.microsoft.com/office/powerpoint/2010/main" xmlns="" val="411197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AA9EADD-0EA8-4017-B8C7-D3BF3D76D2AE}" type="slidenum">
              <a:rPr lang="en-IN" smtClean="0"/>
              <a:pPr/>
              <a:t>9</a:t>
            </a:fld>
            <a:endParaRPr lang="en-IN"/>
          </a:p>
        </p:txBody>
      </p:sp>
    </p:spTree>
    <p:extLst>
      <p:ext uri="{BB962C8B-B14F-4D97-AF65-F5344CB8AC3E}">
        <p14:creationId xmlns:p14="http://schemas.microsoft.com/office/powerpoint/2010/main" xmlns="" val="1212348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6C10CB-464E-4E92-957C-822126182693}"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4043407403"/>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14340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229382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326366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84294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6C10CB-464E-4E92-957C-822126182693}" type="datetimeFigureOut">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208900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6C10CB-464E-4E92-957C-822126182693}" type="datetimeFigureOut">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959027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C10CB-464E-4E92-957C-822126182693}"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96314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C10CB-464E-4E92-957C-822126182693}"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220398896"/>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C10CB-464E-4E92-957C-822126182693}"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11889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C10CB-464E-4E92-957C-822126182693}"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275002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290283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6C10CB-464E-4E92-957C-822126182693}" type="datetimeFigureOut">
              <a:rPr lang="en-US" smtClean="0"/>
              <a:pPr/>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403760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6C10CB-464E-4E92-957C-822126182693}" type="datetimeFigureOut">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278323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FE6C10CB-464E-4E92-957C-822126182693}" type="datetimeFigureOut">
              <a:rPr lang="en-US" smtClean="0"/>
              <a:pPr/>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3565506726"/>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2309744431"/>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C10CB-464E-4E92-957C-822126182693}"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192132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xmlns=""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FE6C10CB-464E-4E92-957C-822126182693}" type="datetimeFigureOut">
              <a:rPr lang="en-US" smtClean="0"/>
              <a:pPr/>
              <a:t>4/30/2020</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990713B2-39E1-4927-ABEA-611FDE1A2632}" type="slidenum">
              <a:rPr lang="en-US" smtClean="0"/>
              <a:pPr/>
              <a:t>‹#›</a:t>
            </a:fld>
            <a:endParaRPr lang="en-US"/>
          </a:p>
        </p:txBody>
      </p:sp>
    </p:spTree>
    <p:extLst>
      <p:ext uri="{BB962C8B-B14F-4D97-AF65-F5344CB8AC3E}">
        <p14:creationId xmlns:p14="http://schemas.microsoft.com/office/powerpoint/2010/main" xmlns="" val="3996329095"/>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1026" name="Picture 2" descr="Square Number&#10;The number you get when you multiply by itself.&#10;Example: 4 x 4 = 16, So 16 is the square&#10;number.&#10;0 (= 0 x 0)..."/>
          <p:cNvPicPr>
            <a:picLocks noChangeAspect="1" noChangeArrowheads="1"/>
          </p:cNvPicPr>
          <p:nvPr/>
        </p:nvPicPr>
        <p:blipFill>
          <a:blip r:embed="rId2"/>
          <a:srcRect/>
          <a:stretch>
            <a:fillRect/>
          </a:stretch>
        </p:blipFill>
        <p:spPr bwMode="auto">
          <a:xfrm>
            <a:off x="-43067" y="0"/>
            <a:ext cx="9252520" cy="5345088"/>
          </a:xfrm>
          <a:prstGeom prst="rect">
            <a:avLst/>
          </a:prstGeom>
          <a:noFill/>
        </p:spPr>
      </p:pic>
      <p:sp>
        <p:nvSpPr>
          <p:cNvPr id="4" name="TextBox 3"/>
          <p:cNvSpPr txBox="1"/>
          <p:nvPr/>
        </p:nvSpPr>
        <p:spPr>
          <a:xfrm>
            <a:off x="-15937" y="5373216"/>
            <a:ext cx="9198260" cy="523220"/>
          </a:xfrm>
          <a:prstGeom prst="rect">
            <a:avLst/>
          </a:prstGeom>
          <a:solidFill>
            <a:srgbClr val="4B4419"/>
          </a:solidFill>
        </p:spPr>
        <p:txBody>
          <a:bodyPr wrap="square" rtlCol="0">
            <a:spAutoFit/>
          </a:bodyPr>
          <a:lstStyle/>
          <a:p>
            <a:pPr algn="r"/>
            <a:r>
              <a:rPr lang="en-US" sz="2800" dirty="0" smtClean="0">
                <a:solidFill>
                  <a:schemeClr val="bg1"/>
                </a:solidFill>
              </a:rPr>
              <a:t> </a:t>
            </a:r>
            <a:endParaRPr lang="en-IN" sz="2800" dirty="0">
              <a:solidFill>
                <a:schemeClr val="bg1"/>
              </a:solidFill>
            </a:endParaRPr>
          </a:p>
        </p:txBody>
      </p:sp>
      <p:sp>
        <p:nvSpPr>
          <p:cNvPr id="3" name="TextBox 2">
            <a:extLst>
              <a:ext uri="{FF2B5EF4-FFF2-40B4-BE49-F238E27FC236}">
                <a16:creationId xmlns:a16="http://schemas.microsoft.com/office/drawing/2014/main" xmlns="" id="{3533B63F-FE68-47DA-82F2-48FB3996D35B}"/>
              </a:ext>
            </a:extLst>
          </p:cNvPr>
          <p:cNvSpPr txBox="1"/>
          <p:nvPr/>
        </p:nvSpPr>
        <p:spPr>
          <a:xfrm>
            <a:off x="251520" y="0"/>
            <a:ext cx="8424936" cy="892552"/>
          </a:xfrm>
          <a:prstGeom prst="rect">
            <a:avLst/>
          </a:prstGeom>
          <a:noFill/>
        </p:spPr>
        <p:txBody>
          <a:bodyPr wrap="square" rtlCol="0">
            <a:spAutoFit/>
          </a:bodyPr>
          <a:lstStyle/>
          <a:p>
            <a:pPr algn="ctr"/>
            <a:r>
              <a:rPr lang="en-US" sz="2800" b="1" i="1" dirty="0" smtClean="0">
                <a:solidFill>
                  <a:srgbClr val="002060"/>
                </a:solidFill>
              </a:rPr>
              <a:t> </a:t>
            </a:r>
            <a:endParaRPr lang="en-US" sz="2800" b="1" i="1" dirty="0">
              <a:solidFill>
                <a:srgbClr val="002060"/>
              </a:solidFill>
            </a:endParaRPr>
          </a:p>
          <a:p>
            <a:pPr algn="ctr"/>
            <a:endParaRPr lang="en-IN" sz="2400" b="1" dirty="0">
              <a:solidFill>
                <a:srgbClr val="002060"/>
              </a:solidFill>
            </a:endParaRPr>
          </a:p>
        </p:txBody>
      </p:sp>
      <p:sp>
        <p:nvSpPr>
          <p:cNvPr id="5" name="TextBox 4">
            <a:extLst>
              <a:ext uri="{FF2B5EF4-FFF2-40B4-BE49-F238E27FC236}">
                <a16:creationId xmlns:a16="http://schemas.microsoft.com/office/drawing/2014/main" xmlns="" id="{8809FAEB-936F-4505-A825-CBA75106D16B}"/>
              </a:ext>
            </a:extLst>
          </p:cNvPr>
          <p:cNvSpPr txBox="1"/>
          <p:nvPr/>
        </p:nvSpPr>
        <p:spPr>
          <a:xfrm>
            <a:off x="150389" y="5834880"/>
            <a:ext cx="4464496" cy="461665"/>
          </a:xfrm>
          <a:prstGeom prst="rect">
            <a:avLst/>
          </a:prstGeom>
          <a:noFill/>
        </p:spPr>
        <p:txBody>
          <a:bodyPr wrap="square" rtlCol="0">
            <a:spAutoFit/>
          </a:bodyPr>
          <a:lstStyle/>
          <a:p>
            <a:r>
              <a:rPr lang="en-US" sz="2400" dirty="0" smtClean="0">
                <a:solidFill>
                  <a:srgbClr val="FFFF00"/>
                </a:solidFill>
              </a:rPr>
              <a:t> </a:t>
            </a:r>
            <a:endParaRPr lang="en-IN" sz="2400" dirty="0">
              <a:solidFill>
                <a:srgbClr val="FFFF00"/>
              </a:solidFill>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chemeClr val="accent3">
              <a:lumMod val="60000"/>
              <a:lumOff val="40000"/>
            </a:schemeClr>
          </a:solidFill>
        </p:spPr>
        <p:txBody>
          <a:bodyPr>
            <a:normAutofit fontScale="90000"/>
          </a:bodyPr>
          <a:lstStyle/>
          <a:p>
            <a:r>
              <a:rPr lang="en-US" dirty="0"/>
              <a:t/>
            </a:r>
            <a:br>
              <a:rPr lang="en-US" dirty="0"/>
            </a:br>
            <a:r>
              <a:rPr lang="en-US" dirty="0"/>
              <a:t/>
            </a:r>
            <a:br>
              <a:rPr lang="en-US" dirty="0"/>
            </a:br>
            <a:r>
              <a:rPr lang="en-US" dirty="0"/>
              <a:t>  </a:t>
            </a:r>
            <a:br>
              <a:rPr lang="en-US" dirty="0"/>
            </a:br>
            <a:r>
              <a:rPr lang="en-US" dirty="0"/>
              <a:t/>
            </a:r>
            <a:br>
              <a:rPr lang="en-US" dirty="0"/>
            </a:br>
            <a:r>
              <a:rPr lang="en-US" sz="2200" dirty="0"/>
              <a:t>To answer those question you should understand the below definition</a:t>
            </a:r>
            <a:br>
              <a:rPr lang="en-US" sz="2200" dirty="0"/>
            </a:br>
            <a:r>
              <a:rPr lang="en-US" sz="2200" dirty="0"/>
              <a:t/>
            </a:r>
            <a:br>
              <a:rPr lang="en-US" sz="2200" dirty="0"/>
            </a:br>
            <a:r>
              <a:rPr lang="en-US" sz="2200" dirty="0"/>
              <a:t/>
            </a:r>
            <a:br>
              <a:rPr lang="en-US" sz="2200"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0" y="620688"/>
            <a:ext cx="9144000" cy="6237312"/>
          </a:xfrm>
          <a:solidFill>
            <a:schemeClr val="bg1"/>
          </a:solidFill>
          <a:ln>
            <a:solidFill>
              <a:srgbClr val="FF0000"/>
            </a:solidFill>
          </a:ln>
        </p:spPr>
        <p:txBody>
          <a:bodyPr>
            <a:normAutofit fontScale="85000" lnSpcReduction="20000"/>
          </a:bodyPr>
          <a:lstStyle/>
          <a:p>
            <a:endParaRPr lang="en-US" b="1" dirty="0">
              <a:solidFill>
                <a:srgbClr val="FF0000"/>
              </a:solidFill>
            </a:endParaRPr>
          </a:p>
          <a:p>
            <a:r>
              <a:rPr lang="en-US" sz="2600" b="1" dirty="0">
                <a:solidFill>
                  <a:srgbClr val="FF0000"/>
                </a:solidFill>
              </a:rPr>
              <a:t>Pythagorean Theorem:</a:t>
            </a:r>
            <a:r>
              <a:rPr lang="en-US" sz="2600" dirty="0"/>
              <a:t> </a:t>
            </a:r>
            <a:r>
              <a:rPr lang="en-US" sz="2600" cap="none" dirty="0"/>
              <a:t>In a right angled triangle the square of the long </a:t>
            </a:r>
          </a:p>
          <a:p>
            <a:pPr>
              <a:buNone/>
            </a:pPr>
            <a:r>
              <a:rPr lang="en-US" sz="2600" cap="none" dirty="0"/>
              <a:t>     side is equal to the sum of the squares of the other two sides.</a:t>
            </a:r>
            <a:br>
              <a:rPr lang="en-US" sz="2600" cap="none" dirty="0"/>
            </a:br>
            <a:r>
              <a:rPr lang="en-US" sz="2600" cap="none" dirty="0"/>
              <a:t/>
            </a:r>
            <a:br>
              <a:rPr lang="en-US" sz="2600" cap="none" dirty="0"/>
            </a:br>
            <a:r>
              <a:rPr lang="en-US" sz="2600" cap="none" dirty="0"/>
              <a:t>   It is stated in this formula:</a:t>
            </a:r>
            <a:br>
              <a:rPr lang="en-US" sz="2600" cap="none" dirty="0"/>
            </a:br>
            <a:r>
              <a:rPr lang="en-US" sz="2600" cap="none" dirty="0"/>
              <a:t/>
            </a:r>
            <a:br>
              <a:rPr lang="en-US" sz="2600" cap="none" dirty="0"/>
            </a:br>
            <a:r>
              <a:rPr lang="en-US" sz="2600" cap="none" dirty="0"/>
              <a:t>   </a:t>
            </a:r>
            <a:r>
              <a:rPr lang="en-US" sz="2600" b="1" cap="none" dirty="0"/>
              <a:t>a</a:t>
            </a:r>
            <a:r>
              <a:rPr lang="en-US" sz="2600" b="1" cap="none" baseline="30000" dirty="0"/>
              <a:t>2</a:t>
            </a:r>
            <a:r>
              <a:rPr lang="en-US" sz="2600" b="1" cap="none" dirty="0"/>
              <a:t> + b</a:t>
            </a:r>
            <a:r>
              <a:rPr lang="en-US" sz="2600" b="1" cap="none" baseline="30000" dirty="0"/>
              <a:t>2</a:t>
            </a:r>
            <a:r>
              <a:rPr lang="en-US" sz="2600" b="1" cap="none" dirty="0"/>
              <a:t> = c</a:t>
            </a:r>
            <a:r>
              <a:rPr lang="en-US" sz="2600" b="1" cap="none" baseline="30000" dirty="0"/>
              <a:t>2</a:t>
            </a:r>
            <a:r>
              <a:rPr lang="en-US" sz="2600" cap="none" dirty="0"/>
              <a:t/>
            </a:r>
            <a:br>
              <a:rPr lang="en-US" sz="2600" cap="none" dirty="0"/>
            </a:br>
            <a:r>
              <a:rPr lang="en-US" sz="2600" cap="none" dirty="0"/>
              <a:t/>
            </a:r>
            <a:br>
              <a:rPr lang="en-US" sz="2600" cap="none" dirty="0"/>
            </a:br>
            <a:r>
              <a:rPr lang="en-US" sz="2600" cap="none" dirty="0"/>
              <a:t>   the long side is called the hypotenuse.</a:t>
            </a:r>
          </a:p>
          <a:p>
            <a:pPr>
              <a:buNone/>
            </a:pPr>
            <a:endParaRPr lang="en-US" cap="none" dirty="0">
              <a:solidFill>
                <a:srgbClr val="FF0000"/>
              </a:solidFill>
            </a:endParaRPr>
          </a:p>
          <a:p>
            <a:pPr>
              <a:buNone/>
            </a:pPr>
            <a:r>
              <a:rPr lang="en-US" sz="2800" b="1" cap="none" dirty="0">
                <a:solidFill>
                  <a:srgbClr val="FF0000"/>
                </a:solidFill>
              </a:rPr>
              <a:t>Note:</a:t>
            </a:r>
          </a:p>
          <a:p>
            <a:pPr>
              <a:buNone/>
            </a:pPr>
            <a:r>
              <a:rPr lang="en-US" sz="2800" cap="none" dirty="0"/>
              <a:t>The Pythagorean triplet makes a right angle triangle</a:t>
            </a:r>
            <a:br>
              <a:rPr lang="en-US" sz="2800" cap="none" dirty="0"/>
            </a:br>
            <a:endParaRPr lang="en-US" sz="2800" cap="none" dirty="0"/>
          </a:p>
          <a:p>
            <a:pPr>
              <a:buNone/>
            </a:pPr>
            <a:r>
              <a:rPr lang="en-US" sz="2800" cap="none" dirty="0"/>
              <a:t>Example: (3,4,5),(5,12,13),(9,40,41)</a:t>
            </a:r>
          </a:p>
          <a:p>
            <a:pPr>
              <a:buNone/>
            </a:pPr>
            <a:r>
              <a:rPr lang="en-US" dirty="0"/>
              <a:t/>
            </a:r>
            <a:br>
              <a:rPr lang="en-US" dirty="0"/>
            </a:br>
            <a:endParaRPr lang="en-US" dirty="0"/>
          </a:p>
        </p:txBody>
      </p:sp>
      <p:sp>
        <p:nvSpPr>
          <p:cNvPr id="44042" name="AutoShape 10" descr="Definition of Pythagoras Theor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44" name="AutoShape 12" descr="Pythagoras Theore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046" name="Picture 14" descr="File:Pythagoras.svg - Wikimedia Commons"/>
          <p:cNvPicPr>
            <a:picLocks noChangeAspect="1" noChangeArrowheads="1"/>
          </p:cNvPicPr>
          <p:nvPr/>
        </p:nvPicPr>
        <p:blipFill>
          <a:blip r:embed="rId2"/>
          <a:srcRect/>
          <a:stretch>
            <a:fillRect/>
          </a:stretch>
        </p:blipFill>
        <p:spPr bwMode="auto">
          <a:xfrm>
            <a:off x="5508105" y="2060848"/>
            <a:ext cx="3635896" cy="351129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87"/>
            <a:ext cx="9144000" cy="888533"/>
          </a:xfrm>
          <a:solidFill>
            <a:srgbClr val="FFCA21">
              <a:alpha val="45000"/>
            </a:srgbClr>
          </a:solidFill>
        </p:spPr>
        <p:txBody>
          <a:bodyPr/>
          <a:lstStyle/>
          <a:p>
            <a:r>
              <a:rPr lang="en-US" dirty="0"/>
              <a:t>PYTHAGOREAN TRIPLET</a:t>
            </a:r>
          </a:p>
        </p:txBody>
      </p:sp>
      <p:sp>
        <p:nvSpPr>
          <p:cNvPr id="3" name="Content Placeholder 2"/>
          <p:cNvSpPr>
            <a:spLocks noGrp="1"/>
          </p:cNvSpPr>
          <p:nvPr>
            <p:ph sz="quarter" idx="13"/>
          </p:nvPr>
        </p:nvSpPr>
        <p:spPr>
          <a:xfrm>
            <a:off x="0" y="908720"/>
            <a:ext cx="9144000" cy="5949279"/>
          </a:xfrm>
          <a:noFill/>
        </p:spPr>
        <p:txBody>
          <a:bodyPr>
            <a:normAutofit lnSpcReduction="10000"/>
          </a:bodyPr>
          <a:lstStyle/>
          <a:p>
            <a:pPr>
              <a:buNone/>
            </a:pPr>
            <a:r>
              <a:rPr lang="en-US" cap="none" dirty="0">
                <a:solidFill>
                  <a:srgbClr val="FF0000"/>
                </a:solidFill>
              </a:rPr>
              <a:t>Let us have more idea on this by solving the problem</a:t>
            </a:r>
            <a:endParaRPr lang="en-US" cap="none" dirty="0"/>
          </a:p>
          <a:p>
            <a:pPr>
              <a:buNone/>
            </a:pPr>
            <a:r>
              <a:rPr lang="en-US" cap="none" dirty="0"/>
              <a:t>Example: if one of the triplet is 8 then find other  number of the triplets</a:t>
            </a:r>
          </a:p>
          <a:p>
            <a:pPr>
              <a:buNone/>
            </a:pPr>
            <a:r>
              <a:rPr lang="en-US" cap="none" dirty="0"/>
              <a:t>2m=8=&gt;m=4</a:t>
            </a:r>
          </a:p>
          <a:p>
            <a:pPr>
              <a:buNone/>
            </a:pPr>
            <a:r>
              <a:rPr lang="en-US" cap="none" dirty="0"/>
              <a:t>m</a:t>
            </a:r>
            <a:r>
              <a:rPr lang="en-US" cap="none" baseline="30000" dirty="0"/>
              <a:t>2</a:t>
            </a:r>
            <a:r>
              <a:rPr lang="en-US" cap="none" dirty="0"/>
              <a:t>-1=16-1=15</a:t>
            </a:r>
          </a:p>
          <a:p>
            <a:pPr>
              <a:buNone/>
            </a:pPr>
            <a:r>
              <a:rPr lang="en-US" cap="none" dirty="0"/>
              <a:t>m</a:t>
            </a:r>
            <a:r>
              <a:rPr lang="en-US" cap="none" baseline="30000" dirty="0"/>
              <a:t>2</a:t>
            </a:r>
            <a:r>
              <a:rPr lang="en-US" cap="none" dirty="0"/>
              <a:t>+1=16+1=17</a:t>
            </a:r>
          </a:p>
          <a:p>
            <a:pPr>
              <a:buNone/>
            </a:pPr>
            <a:r>
              <a:rPr lang="en-US" cap="none" dirty="0"/>
              <a:t>(8,15,17)</a:t>
            </a:r>
          </a:p>
          <a:p>
            <a:pPr>
              <a:buNone/>
            </a:pPr>
            <a:r>
              <a:rPr lang="en-US" cap="none" dirty="0"/>
              <a:t>Note : (8,15,17) forms a right angle triangle</a:t>
            </a:r>
          </a:p>
          <a:p>
            <a:pPr>
              <a:buNone/>
            </a:pPr>
            <a:r>
              <a:rPr lang="en-US" cap="none" dirty="0">
                <a:solidFill>
                  <a:srgbClr val="FF0000"/>
                </a:solidFill>
              </a:rPr>
              <a:t>Check </a:t>
            </a:r>
            <a:r>
              <a:rPr lang="en-US" dirty="0">
                <a:solidFill>
                  <a:srgbClr val="FF0000"/>
                </a:solidFill>
              </a:rPr>
              <a:t>: </a:t>
            </a:r>
            <a:r>
              <a:rPr lang="en-US" sz="2400" cap="none" dirty="0">
                <a:solidFill>
                  <a:srgbClr val="FF0000"/>
                </a:solidFill>
              </a:rPr>
              <a:t>c</a:t>
            </a:r>
            <a:r>
              <a:rPr lang="en-US" sz="2400" cap="none" baseline="30000" dirty="0">
                <a:solidFill>
                  <a:srgbClr val="FF0000"/>
                </a:solidFill>
              </a:rPr>
              <a:t>2</a:t>
            </a:r>
            <a:r>
              <a:rPr lang="en-US" dirty="0">
                <a:solidFill>
                  <a:srgbClr val="FF0000"/>
                </a:solidFill>
              </a:rPr>
              <a:t>=17</a:t>
            </a:r>
            <a:r>
              <a:rPr lang="en-US" baseline="30000" dirty="0">
                <a:solidFill>
                  <a:srgbClr val="FF0000"/>
                </a:solidFill>
              </a:rPr>
              <a:t>2</a:t>
            </a:r>
            <a:r>
              <a:rPr lang="en-US" dirty="0">
                <a:solidFill>
                  <a:srgbClr val="FF0000"/>
                </a:solidFill>
              </a:rPr>
              <a:t>=289, </a:t>
            </a:r>
            <a:r>
              <a:rPr lang="en-US" cap="none" dirty="0">
                <a:solidFill>
                  <a:srgbClr val="FF0000"/>
                </a:solidFill>
              </a:rPr>
              <a:t>a</a:t>
            </a:r>
            <a:r>
              <a:rPr lang="en-US" baseline="30000" dirty="0">
                <a:solidFill>
                  <a:srgbClr val="FF0000"/>
                </a:solidFill>
              </a:rPr>
              <a:t>2</a:t>
            </a:r>
            <a:r>
              <a:rPr lang="en-US" dirty="0">
                <a:solidFill>
                  <a:srgbClr val="FF0000"/>
                </a:solidFill>
              </a:rPr>
              <a:t>= 8</a:t>
            </a:r>
            <a:r>
              <a:rPr lang="en-US" baseline="30000" dirty="0">
                <a:solidFill>
                  <a:srgbClr val="FF0000"/>
                </a:solidFill>
              </a:rPr>
              <a:t>2</a:t>
            </a:r>
            <a:r>
              <a:rPr lang="en-US" dirty="0">
                <a:solidFill>
                  <a:srgbClr val="FF0000"/>
                </a:solidFill>
              </a:rPr>
              <a:t>= 64,</a:t>
            </a:r>
            <a:r>
              <a:rPr lang="en-US" cap="none" dirty="0">
                <a:solidFill>
                  <a:srgbClr val="FF0000"/>
                </a:solidFill>
              </a:rPr>
              <a:t> b</a:t>
            </a:r>
            <a:r>
              <a:rPr lang="en-US" baseline="30000" dirty="0">
                <a:solidFill>
                  <a:srgbClr val="FF0000"/>
                </a:solidFill>
              </a:rPr>
              <a:t>2</a:t>
            </a:r>
            <a:r>
              <a:rPr lang="en-US" dirty="0">
                <a:solidFill>
                  <a:srgbClr val="FF0000"/>
                </a:solidFill>
              </a:rPr>
              <a:t>= 15</a:t>
            </a:r>
            <a:r>
              <a:rPr lang="en-US" baseline="30000" dirty="0">
                <a:solidFill>
                  <a:srgbClr val="FF0000"/>
                </a:solidFill>
              </a:rPr>
              <a:t>2</a:t>
            </a:r>
            <a:r>
              <a:rPr lang="en-US" dirty="0">
                <a:solidFill>
                  <a:srgbClr val="FF0000"/>
                </a:solidFill>
              </a:rPr>
              <a:t>= 225</a:t>
            </a:r>
          </a:p>
          <a:p>
            <a:pPr>
              <a:buNone/>
            </a:pPr>
            <a:r>
              <a:rPr lang="en-US" sz="2400" cap="none" dirty="0">
                <a:solidFill>
                  <a:srgbClr val="FF0000"/>
                </a:solidFill>
              </a:rPr>
              <a:t>C</a:t>
            </a:r>
            <a:r>
              <a:rPr lang="en-US" sz="2400" cap="none" baseline="30000" dirty="0">
                <a:solidFill>
                  <a:srgbClr val="FF0000"/>
                </a:solidFill>
              </a:rPr>
              <a:t>2</a:t>
            </a:r>
            <a:r>
              <a:rPr lang="en-US" dirty="0">
                <a:solidFill>
                  <a:srgbClr val="FF0000"/>
                </a:solidFill>
              </a:rPr>
              <a:t>= </a:t>
            </a:r>
            <a:r>
              <a:rPr lang="en-US" cap="none" dirty="0">
                <a:solidFill>
                  <a:srgbClr val="FF0000"/>
                </a:solidFill>
              </a:rPr>
              <a:t>a</a:t>
            </a:r>
            <a:r>
              <a:rPr lang="en-US" baseline="30000" dirty="0">
                <a:solidFill>
                  <a:srgbClr val="FF0000"/>
                </a:solidFill>
              </a:rPr>
              <a:t>2</a:t>
            </a:r>
            <a:r>
              <a:rPr lang="en-US" dirty="0">
                <a:solidFill>
                  <a:srgbClr val="FF0000"/>
                </a:solidFill>
              </a:rPr>
              <a:t>+</a:t>
            </a:r>
            <a:r>
              <a:rPr lang="en-US" cap="none" dirty="0">
                <a:solidFill>
                  <a:srgbClr val="FF0000"/>
                </a:solidFill>
              </a:rPr>
              <a:t>b</a:t>
            </a:r>
            <a:r>
              <a:rPr lang="en-US" baseline="30000" dirty="0">
                <a:solidFill>
                  <a:srgbClr val="FF0000"/>
                </a:solidFill>
              </a:rPr>
              <a:t>2   </a:t>
            </a:r>
            <a:r>
              <a:rPr lang="en-US" dirty="0">
                <a:solidFill>
                  <a:srgbClr val="FF0000"/>
                </a:solidFill>
              </a:rPr>
              <a:t>=&gt;289=64+225</a:t>
            </a:r>
          </a:p>
          <a:p>
            <a:pPr>
              <a:buNone/>
            </a:pPr>
            <a:r>
              <a:rPr lang="en-US" dirty="0">
                <a:solidFill>
                  <a:srgbClr val="FF0000"/>
                </a:solidFill>
              </a:rPr>
              <a:t>                  =&gt;289=289</a:t>
            </a:r>
          </a:p>
          <a:p>
            <a:pPr>
              <a:buNone/>
            </a:pPr>
            <a:r>
              <a:rPr lang="en-US" cap="none" dirty="0">
                <a:solidFill>
                  <a:srgbClr val="FF0000"/>
                </a:solidFill>
              </a:rPr>
              <a:t>NOTE: </a:t>
            </a:r>
            <a:r>
              <a:rPr lang="en-US" sz="2400" cap="none" dirty="0">
                <a:solidFill>
                  <a:srgbClr val="FF0000"/>
                </a:solidFill>
              </a:rPr>
              <a:t>If the smallest even number is 2m then the Pythagorean triplet is </a:t>
            </a:r>
          </a:p>
          <a:p>
            <a:pPr>
              <a:buNone/>
            </a:pPr>
            <a:r>
              <a:rPr lang="en-US" sz="2400" cap="none" dirty="0">
                <a:solidFill>
                  <a:srgbClr val="FF0000"/>
                </a:solidFill>
              </a:rPr>
              <a:t>           (2m , m</a:t>
            </a:r>
            <a:r>
              <a:rPr lang="en-US" sz="2400" cap="none" baseline="30000" dirty="0">
                <a:solidFill>
                  <a:srgbClr val="FF0000"/>
                </a:solidFill>
              </a:rPr>
              <a:t>2</a:t>
            </a:r>
            <a:r>
              <a:rPr lang="en-US" sz="2400" cap="none" dirty="0">
                <a:solidFill>
                  <a:srgbClr val="FF0000"/>
                </a:solidFill>
              </a:rPr>
              <a:t> -1 , m</a:t>
            </a:r>
            <a:r>
              <a:rPr lang="en-US" sz="2400" cap="none" baseline="30000" dirty="0">
                <a:solidFill>
                  <a:srgbClr val="FF0000"/>
                </a:solidFill>
              </a:rPr>
              <a:t>2</a:t>
            </a:r>
            <a:r>
              <a:rPr lang="en-US" sz="2400" cap="none" dirty="0">
                <a:solidFill>
                  <a:srgbClr val="FF0000"/>
                </a:solidFill>
              </a:rPr>
              <a:t> +1)</a:t>
            </a:r>
            <a:r>
              <a:rPr lang="en-US" sz="2400" cap="none" baseline="30000" dirty="0">
                <a:solidFill>
                  <a:srgbClr val="FF0000"/>
                </a:solidFill>
              </a:rPr>
              <a:t> </a:t>
            </a:r>
            <a:endParaRPr lang="en-US" sz="2400" cap="none" dirty="0">
              <a:solidFill>
                <a:srgbClr val="FF0000"/>
              </a:solidFill>
            </a:endParaRPr>
          </a:p>
        </p:txBody>
      </p:sp>
      <p:sp>
        <p:nvSpPr>
          <p:cNvPr id="20482" name="AutoShape 2" descr="Some ideas are too big | FOROALF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Some ideas are too big | FOROALF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6" name="Picture 6" descr="4 Writing Strategies for Creative Thinking | Thoughtful Learning K-12"/>
          <p:cNvPicPr>
            <a:picLocks noChangeAspect="1" noChangeArrowheads="1"/>
          </p:cNvPicPr>
          <p:nvPr/>
        </p:nvPicPr>
        <p:blipFill>
          <a:blip r:embed="rId2"/>
          <a:srcRect/>
          <a:stretch>
            <a:fillRect/>
          </a:stretch>
        </p:blipFill>
        <p:spPr bwMode="auto">
          <a:xfrm>
            <a:off x="7308304" y="908719"/>
            <a:ext cx="1835696" cy="218699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5794"/>
          </a:xfrm>
          <a:solidFill>
            <a:schemeClr val="accent2">
              <a:lumMod val="60000"/>
              <a:lumOff val="40000"/>
            </a:schemeClr>
          </a:solidFill>
        </p:spPr>
        <p:txBody>
          <a:bodyPr>
            <a:normAutofit fontScale="90000"/>
          </a:bodyPr>
          <a:lstStyle/>
          <a:p>
            <a:pPr algn="l"/>
            <a:r>
              <a:rPr lang="en-US" b="1" cap="none" dirty="0">
                <a:solidFill>
                  <a:srgbClr val="FF0000"/>
                </a:solidFill>
              </a:rPr>
              <a:t/>
            </a:r>
            <a:br>
              <a:rPr lang="en-US" b="1" cap="none" dirty="0">
                <a:solidFill>
                  <a:srgbClr val="FF0000"/>
                </a:solidFill>
              </a:rPr>
            </a:br>
            <a:r>
              <a:rPr lang="en-US" b="1" cap="none" dirty="0">
                <a:solidFill>
                  <a:srgbClr val="FF0000"/>
                </a:solidFill>
                <a:latin typeface="Calibri" panose="020F0502020204030204" pitchFamily="34" charset="0"/>
                <a:cs typeface="Calibri" panose="020F0502020204030204" pitchFamily="34" charset="0"/>
              </a:rPr>
              <a:t>How to form a Pythagorean triplet</a:t>
            </a:r>
            <a:br>
              <a:rPr lang="en-US" b="1" cap="none" dirty="0">
                <a:solidFill>
                  <a:srgbClr val="FF0000"/>
                </a:solidFill>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3"/>
          </p:nvPr>
        </p:nvSpPr>
        <p:spPr>
          <a:xfrm>
            <a:off x="0" y="785794"/>
            <a:ext cx="9144000" cy="6072206"/>
          </a:xfrm>
          <a:noFill/>
          <a:ln>
            <a:solidFill>
              <a:srgbClr val="FFC000"/>
            </a:solidFill>
            <a:prstDash val="solid"/>
          </a:ln>
        </p:spPr>
        <p:txBody>
          <a:bodyPr lIns="252000" tIns="0" rIns="72000" bIns="0" spcCol="36000">
            <a:normAutofit fontScale="92500" lnSpcReduction="10000"/>
          </a:bodyPr>
          <a:lstStyle/>
          <a:p>
            <a:r>
              <a:rPr lang="en-US" sz="3200" b="1" cap="none" dirty="0">
                <a:solidFill>
                  <a:srgbClr val="FF0000"/>
                </a:solidFill>
                <a:latin typeface="Calibri" panose="020F0502020204030204" pitchFamily="34" charset="0"/>
                <a:cs typeface="Calibri" panose="020F0502020204030204" pitchFamily="34" charset="0"/>
              </a:rPr>
              <a:t>If the number is odd</a:t>
            </a:r>
            <a:r>
              <a:rPr lang="en-US" sz="3200" b="1" dirty="0">
                <a:solidFill>
                  <a:srgbClr val="FF0000"/>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t>
            </a:r>
            <a:r>
              <a:rPr lang="en-US" sz="3200" cap="none" dirty="0">
                <a:latin typeface="Calibri" panose="020F0502020204030204" pitchFamily="34" charset="0"/>
                <a:cs typeface="Calibri" panose="020F0502020204030204" pitchFamily="34" charset="0"/>
              </a:rPr>
              <a:t>Square the number N and then divide it by 2. Take the integer that is immediately before and after that number i.e., (N</a:t>
            </a:r>
            <a:r>
              <a:rPr lang="en-US" sz="3200" cap="none" baseline="30000" dirty="0">
                <a:latin typeface="Calibri" panose="020F0502020204030204" pitchFamily="34" charset="0"/>
                <a:cs typeface="Calibri" panose="020F0502020204030204" pitchFamily="34" charset="0"/>
              </a:rPr>
              <a:t>2</a:t>
            </a:r>
            <a:r>
              <a:rPr lang="en-US" sz="3200" cap="none" dirty="0">
                <a:latin typeface="Calibri" panose="020F0502020204030204" pitchFamily="34" charset="0"/>
                <a:cs typeface="Calibri" panose="020F0502020204030204" pitchFamily="34" charset="0"/>
              </a:rPr>
              <a:t>/2 -0.5) and (N</a:t>
            </a:r>
            <a:r>
              <a:rPr lang="en-US" sz="3200" cap="none" baseline="30000" dirty="0">
                <a:latin typeface="Calibri" panose="020F0502020204030204" pitchFamily="34" charset="0"/>
                <a:cs typeface="Calibri" panose="020F0502020204030204" pitchFamily="34" charset="0"/>
              </a:rPr>
              <a:t>2</a:t>
            </a:r>
            <a:r>
              <a:rPr lang="en-US" sz="3200" cap="none" dirty="0">
                <a:latin typeface="Calibri" panose="020F0502020204030204" pitchFamily="34" charset="0"/>
                <a:cs typeface="Calibri" panose="020F0502020204030204" pitchFamily="34" charset="0"/>
              </a:rPr>
              <a:t>/2 +0.5).</a:t>
            </a:r>
            <a:br>
              <a:rPr lang="en-US" sz="3200" cap="none" dirty="0">
                <a:latin typeface="Calibri" panose="020F0502020204030204" pitchFamily="34" charset="0"/>
                <a:cs typeface="Calibri" panose="020F0502020204030204" pitchFamily="34" charset="0"/>
              </a:rPr>
            </a:br>
            <a:r>
              <a:rPr lang="en-US" sz="3200" cap="none" dirty="0">
                <a:latin typeface="Calibri" panose="020F0502020204030204" pitchFamily="34" charset="0"/>
                <a:cs typeface="Calibri" panose="020F0502020204030204" pitchFamily="34" charset="0"/>
              </a:rPr>
              <a:t>Pythagorean triplet= N, (N</a:t>
            </a:r>
            <a:r>
              <a:rPr lang="en-US" sz="3200" cap="none" baseline="30000" dirty="0">
                <a:latin typeface="Calibri" panose="020F0502020204030204" pitchFamily="34" charset="0"/>
                <a:cs typeface="Calibri" panose="020F0502020204030204" pitchFamily="34" charset="0"/>
              </a:rPr>
              <a:t>2</a:t>
            </a:r>
            <a:r>
              <a:rPr lang="en-US" sz="3200" cap="none" dirty="0">
                <a:latin typeface="Calibri" panose="020F0502020204030204" pitchFamily="34" charset="0"/>
                <a:cs typeface="Calibri" panose="020F0502020204030204" pitchFamily="34" charset="0"/>
              </a:rPr>
              <a:t>/2 -0.5), (N</a:t>
            </a:r>
            <a:r>
              <a:rPr lang="en-US" sz="3200" cap="none" baseline="30000" dirty="0">
                <a:latin typeface="Calibri" panose="020F0502020204030204" pitchFamily="34" charset="0"/>
                <a:cs typeface="Calibri" panose="020F0502020204030204" pitchFamily="34" charset="0"/>
              </a:rPr>
              <a:t>2</a:t>
            </a:r>
            <a:r>
              <a:rPr lang="en-US" sz="3200" cap="none" dirty="0">
                <a:latin typeface="Calibri" panose="020F0502020204030204" pitchFamily="34" charset="0"/>
                <a:cs typeface="Calibri" panose="020F0502020204030204" pitchFamily="34" charset="0"/>
              </a:rPr>
              <a:t>/2 +0.5)</a:t>
            </a:r>
          </a:p>
          <a:p>
            <a:pPr marL="0" indent="0">
              <a:spcBef>
                <a:spcPts val="0"/>
              </a:spcBef>
              <a:buNone/>
            </a:pPr>
            <a:r>
              <a:rPr lang="en-US" sz="3200" cap="none" dirty="0">
                <a:latin typeface="Calibri" panose="020F0502020204030204" pitchFamily="34" charset="0"/>
                <a:cs typeface="Calibri" panose="020F0502020204030204" pitchFamily="34" charset="0"/>
              </a:rPr>
              <a:t> </a:t>
            </a:r>
            <a:br>
              <a:rPr lang="en-US" sz="3200" cap="none" dirty="0">
                <a:latin typeface="Calibri" panose="020F0502020204030204" pitchFamily="34" charset="0"/>
                <a:cs typeface="Calibri" panose="020F0502020204030204" pitchFamily="34" charset="0"/>
              </a:rPr>
            </a:br>
            <a:r>
              <a:rPr lang="en-US" sz="3200" b="1" cap="none" dirty="0">
                <a:solidFill>
                  <a:srgbClr val="FF0000"/>
                </a:solidFill>
                <a:latin typeface="Calibri" panose="020F0502020204030204" pitchFamily="34" charset="0"/>
                <a:cs typeface="Calibri" panose="020F0502020204030204" pitchFamily="34" charset="0"/>
              </a:rPr>
              <a:t>Example:</a:t>
            </a:r>
            <a:r>
              <a:rPr lang="en-US" sz="3200" cap="none" dirty="0">
                <a:latin typeface="Calibri" panose="020F0502020204030204" pitchFamily="34" charset="0"/>
                <a:cs typeface="Calibri" panose="020F0502020204030204" pitchFamily="34" charset="0"/>
              </a:rPr>
              <a:t> take number N=3.</a:t>
            </a:r>
            <a:br>
              <a:rPr lang="en-US" sz="3200" cap="none" dirty="0">
                <a:latin typeface="Calibri" panose="020F0502020204030204" pitchFamily="34" charset="0"/>
                <a:cs typeface="Calibri" panose="020F0502020204030204" pitchFamily="34" charset="0"/>
              </a:rPr>
            </a:br>
            <a:r>
              <a:rPr lang="en-US" sz="3200" cap="none" dirty="0">
                <a:latin typeface="Calibri" panose="020F0502020204030204" pitchFamily="34" charset="0"/>
                <a:cs typeface="Calibri" panose="020F0502020204030204" pitchFamily="34" charset="0"/>
              </a:rPr>
              <a:t>On squaring the number, we get 9.</a:t>
            </a:r>
            <a:br>
              <a:rPr lang="en-US" sz="3200" cap="none" dirty="0">
                <a:latin typeface="Calibri" panose="020F0502020204030204" pitchFamily="34" charset="0"/>
                <a:cs typeface="Calibri" panose="020F0502020204030204" pitchFamily="34" charset="0"/>
              </a:rPr>
            </a:br>
            <a:r>
              <a:rPr lang="en-US" sz="3200" cap="none" dirty="0">
                <a:latin typeface="Calibri" panose="020F0502020204030204" pitchFamily="34" charset="0"/>
                <a:cs typeface="Calibri" panose="020F0502020204030204" pitchFamily="34" charset="0"/>
              </a:rPr>
              <a:t>Now take the half of it. 9/2= 4.5</a:t>
            </a:r>
            <a:br>
              <a:rPr lang="en-US" sz="3200" cap="none" dirty="0">
                <a:latin typeface="Calibri" panose="020F0502020204030204" pitchFamily="34" charset="0"/>
                <a:cs typeface="Calibri" panose="020F0502020204030204" pitchFamily="34" charset="0"/>
              </a:rPr>
            </a:br>
            <a:r>
              <a:rPr lang="en-US" sz="3200" cap="none" dirty="0">
                <a:latin typeface="Calibri" panose="020F0502020204030204" pitchFamily="34" charset="0"/>
                <a:cs typeface="Calibri" panose="020F0502020204030204" pitchFamily="34" charset="0"/>
              </a:rPr>
              <a:t>the integer immediately before 4.5= 4;</a:t>
            </a:r>
          </a:p>
          <a:p>
            <a:pPr marL="0" indent="0">
              <a:spcBef>
                <a:spcPts val="0"/>
              </a:spcBef>
              <a:buNone/>
            </a:pPr>
            <a:r>
              <a:rPr lang="en-US" sz="3200" cap="none" dirty="0">
                <a:latin typeface="Calibri" panose="020F0502020204030204" pitchFamily="34" charset="0"/>
                <a:cs typeface="Calibri" panose="020F0502020204030204" pitchFamily="34" charset="0"/>
              </a:rPr>
              <a:t> the integer immediately after 4.5= 5</a:t>
            </a:r>
            <a:br>
              <a:rPr lang="en-US" sz="3200" cap="none" dirty="0">
                <a:latin typeface="Calibri" panose="020F0502020204030204" pitchFamily="34" charset="0"/>
                <a:cs typeface="Calibri" panose="020F0502020204030204" pitchFamily="34" charset="0"/>
              </a:rPr>
            </a:br>
            <a:r>
              <a:rPr lang="en-US" sz="3200" cap="none" dirty="0">
                <a:latin typeface="Calibri" panose="020F0502020204030204" pitchFamily="34" charset="0"/>
                <a:cs typeface="Calibri" panose="020F0502020204030204" pitchFamily="34" charset="0"/>
              </a:rPr>
              <a:t>therefore, the triplet is (3, 4, 5).</a:t>
            </a:r>
          </a:p>
          <a:p>
            <a:endParaRPr lang="en-US" b="1"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6" y="-23964"/>
            <a:ext cx="9118133" cy="720080"/>
          </a:xfrm>
          <a:solidFill>
            <a:schemeClr val="accent2">
              <a:lumMod val="60000"/>
              <a:lumOff val="40000"/>
            </a:schemeClr>
          </a:solidFill>
        </p:spPr>
        <p:txBody>
          <a:bodyPr>
            <a:normAutofit/>
          </a:bodyPr>
          <a:lstStyle/>
          <a:p>
            <a:pPr algn="l"/>
            <a:r>
              <a:rPr lang="en-US" dirty="0"/>
              <a:t>It’s a time to think and answer </a:t>
            </a:r>
          </a:p>
        </p:txBody>
      </p:sp>
      <p:sp>
        <p:nvSpPr>
          <p:cNvPr id="3" name="Content Placeholder 2"/>
          <p:cNvSpPr>
            <a:spLocks noGrp="1"/>
          </p:cNvSpPr>
          <p:nvPr>
            <p:ph sz="quarter" idx="13"/>
          </p:nvPr>
        </p:nvSpPr>
        <p:spPr>
          <a:xfrm>
            <a:off x="29635" y="836712"/>
            <a:ext cx="9133674" cy="1728192"/>
          </a:xfrm>
          <a:solidFill>
            <a:schemeClr val="bg1"/>
          </a:solidFill>
        </p:spPr>
        <p:txBody>
          <a:bodyPr>
            <a:normAutofit/>
          </a:bodyPr>
          <a:lstStyle/>
          <a:p>
            <a:r>
              <a:rPr lang="en-US" sz="2400" cap="none" dirty="0"/>
              <a:t>Which number multiplied by itself to give the result as 169?</a:t>
            </a:r>
            <a:endParaRPr lang="en-US" sz="2400" cap="none" dirty="0">
              <a:solidFill>
                <a:srgbClr val="FFC000"/>
              </a:solidFill>
            </a:endParaRPr>
          </a:p>
          <a:p>
            <a:pPr>
              <a:buNone/>
            </a:pPr>
            <a:r>
              <a:rPr lang="en-US" sz="2400" cap="none" dirty="0">
                <a:solidFill>
                  <a:srgbClr val="FFC000"/>
                </a:solidFill>
              </a:rPr>
              <a:t>     </a:t>
            </a:r>
            <a:r>
              <a:rPr lang="en-US" sz="2400" b="1" cap="none" dirty="0">
                <a:solidFill>
                  <a:srgbClr val="FF0000"/>
                </a:solidFill>
              </a:rPr>
              <a:t>Yes, the answer is 13 because 13 x 13 gives 169</a:t>
            </a:r>
          </a:p>
          <a:p>
            <a:pPr>
              <a:buNone/>
            </a:pPr>
            <a:r>
              <a:rPr lang="en-US" sz="2400" cap="none" dirty="0">
                <a:solidFill>
                  <a:srgbClr val="FFC000"/>
                </a:solidFill>
              </a:rPr>
              <a:t>     </a:t>
            </a:r>
          </a:p>
          <a:p>
            <a:pPr>
              <a:buNone/>
            </a:pPr>
            <a:endParaRPr lang="en-US" cap="none" dirty="0">
              <a:solidFill>
                <a:srgbClr val="FFC000"/>
              </a:solidFill>
            </a:endParaRPr>
          </a:p>
        </p:txBody>
      </p:sp>
      <p:pic>
        <p:nvPicPr>
          <p:cNvPr id="45058" name="Picture 2" descr="Free Thinking Images, Download Free Clip Art, Free Clip Art on ..."/>
          <p:cNvPicPr>
            <a:picLocks noChangeAspect="1" noChangeArrowheads="1"/>
          </p:cNvPicPr>
          <p:nvPr/>
        </p:nvPicPr>
        <p:blipFill>
          <a:blip r:embed="rId2" cstate="print"/>
          <a:srcRect/>
          <a:stretch>
            <a:fillRect/>
          </a:stretch>
        </p:blipFill>
        <p:spPr bwMode="auto">
          <a:xfrm rot="1586648">
            <a:off x="7571677" y="971049"/>
            <a:ext cx="1306839" cy="1167731"/>
          </a:xfrm>
          <a:prstGeom prst="rect">
            <a:avLst/>
          </a:prstGeom>
          <a:noFill/>
        </p:spPr>
      </p:pic>
      <p:pic>
        <p:nvPicPr>
          <p:cNvPr id="12" name="Picture 11"/>
          <p:cNvPicPr>
            <a:picLocks noChangeAspect="1"/>
          </p:cNvPicPr>
          <p:nvPr/>
        </p:nvPicPr>
        <p:blipFill>
          <a:blip r:embed="rId3"/>
          <a:stretch>
            <a:fillRect/>
          </a:stretch>
        </p:blipFill>
        <p:spPr>
          <a:xfrm>
            <a:off x="0" y="2348880"/>
            <a:ext cx="9144000" cy="4509120"/>
          </a:xfrm>
          <a:prstGeom prst="rect">
            <a:avLst/>
          </a:prstGeom>
        </p:spPr>
      </p:pic>
      <p:sp>
        <p:nvSpPr>
          <p:cNvPr id="11" name="Rectangle 10"/>
          <p:cNvSpPr/>
          <p:nvPr/>
        </p:nvSpPr>
        <p:spPr>
          <a:xfrm>
            <a:off x="8225098" y="6309320"/>
            <a:ext cx="918901" cy="54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2" descr="36 – 1 = 35&#10;35 – 3 = 32&#10;32 – 5 = 27&#10;27 – 7 = 20&#10;20 – 9 = 11&#10;11 – 11 = 0&#10;So the square root of 36 is equal to the&#10;number of..."/>
          <p:cNvPicPr>
            <a:picLocks noChangeAspect="1" noChangeArrowheads="1"/>
          </p:cNvPicPr>
          <p:nvPr/>
        </p:nvPicPr>
        <p:blipFill>
          <a:blip r:embed="rId2">
            <a:duotone>
              <a:prstClr val="black"/>
              <a:schemeClr val="accent4">
                <a:tint val="45000"/>
                <a:satMod val="400000"/>
              </a:schemeClr>
            </a:duotone>
          </a:blip>
          <a:srcRect/>
          <a:stretch>
            <a:fillRect/>
          </a:stretch>
        </p:blipFill>
        <p:spPr bwMode="auto">
          <a:xfrm>
            <a:off x="0" y="116632"/>
            <a:ext cx="9144000" cy="6858000"/>
          </a:xfrm>
          <a:prstGeom prst="rect">
            <a:avLst/>
          </a:prstGeom>
          <a:noFill/>
          <a:effectLst>
            <a:glow rad="127000">
              <a:srgbClr val="FFC000"/>
            </a:glo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pic>
        <p:nvPicPr>
          <p:cNvPr id="45058" name="Picture 2" descr="Step 1- Obtain the given number.&#10;Step 2- Write the Prime Factors in pairs.&#10;Step 3- Group the Prime Factors in Pairs.&#10;Step ..."/>
          <p:cNvPicPr>
            <a:picLocks noChangeAspect="1" noChangeArrowheads="1"/>
          </p:cNvPicPr>
          <p:nvPr/>
        </p:nvPicPr>
        <p:blipFill>
          <a:blip r:embed="rId2"/>
          <a:srcRect/>
          <a:stretch>
            <a:fillRect/>
          </a:stretch>
        </p:blipFill>
        <p:spPr bwMode="auto">
          <a:xfrm>
            <a:off x="-235" y="-71450"/>
            <a:ext cx="9144000" cy="70009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p1- Obtain the number whose square root is to&#10;be competed.&#10;Step2- Place bars over every pair of digits starting&#10;with th..."/>
          <p:cNvPicPr>
            <a:picLocks noChangeAspect="1" noChangeArrowheads="1"/>
          </p:cNvPicPr>
          <p:nvPr/>
        </p:nvPicPr>
        <p:blipFill>
          <a:blip r:embed="rId2">
            <a:extLst>
              <a:ext uri="{BEBA8EAE-BF5A-486C-A8C5-ECC9F3942E4B}">
                <a14:imgProps xmlns:a14="http://schemas.microsoft.com/office/drawing/2010/main" xmlns="">
                  <a14:imgLayer r:embed="rId3">
                    <a14:imgEffect>
                      <a14:colorTemperature colorTemp="11500"/>
                    </a14:imgEffect>
                    <a14:imgEffect>
                      <a14:saturation sat="192000"/>
                    </a14:imgEffect>
                  </a14:imgLayer>
                </a14:imgProps>
              </a:ext>
            </a:extLst>
          </a:blip>
          <a:srcRect/>
          <a:stretch>
            <a:fillRect/>
          </a:stretch>
        </p:blipFill>
        <p:spPr bwMode="white">
          <a:xfrm>
            <a:off x="29924" y="1710"/>
            <a:ext cx="9116704" cy="6858000"/>
          </a:xfrm>
          <a:prstGeom prst="rect">
            <a:avLst/>
          </a:prstGeom>
          <a:gradFill>
            <a:gsLst>
              <a:gs pos="0">
                <a:srgbClr val="A5A5A5">
                  <a:lumMod val="40000"/>
                  <a:lumOff val="60000"/>
                </a:srgbClr>
              </a:gs>
              <a:gs pos="34000">
                <a:srgbClr val="A5A5A5">
                  <a:lumMod val="95000"/>
                  <a:lumOff val="5000"/>
                </a:srgbClr>
              </a:gs>
              <a:gs pos="100000">
                <a:srgbClr val="A5A5A5">
                  <a:lumMod val="60000"/>
                </a:srgbClr>
              </a:gs>
            </a:gsLst>
            <a:path path="circle">
              <a:fillToRect l="50000" t="130000" r="50000" b="-30000"/>
            </a:path>
          </a:gradFill>
          <a:ln>
            <a:gradFill flip="none" rotWithShape="1">
              <a:gsLst>
                <a:gs pos="0">
                  <a:srgbClr val="A5A5A5">
                    <a:lumMod val="40000"/>
                    <a:lumOff val="60000"/>
                  </a:srgbClr>
                </a:gs>
                <a:gs pos="46000">
                  <a:srgbClr val="A5A5A5">
                    <a:lumMod val="95000"/>
                    <a:lumOff val="5000"/>
                  </a:srgbClr>
                </a:gs>
                <a:gs pos="100000">
                  <a:srgbClr val="A5A5A5">
                    <a:lumMod val="60000"/>
                  </a:srgbClr>
                </a:gs>
              </a:gsLst>
              <a:path path="circle">
                <a:fillToRect l="50000" t="130000" r="50000" b="-30000"/>
              </a:path>
              <a:tileRect/>
            </a:gradFill>
          </a:ln>
          <a:effectLst>
            <a:glow rad="127000">
              <a:srgbClr val="FFC000"/>
            </a:glow>
            <a:reflection endPos="0" dist="50800" dir="5400000" sy="-100000" algn="bl" rotWithShape="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pic>
        <p:nvPicPr>
          <p:cNvPr id="49154" name="Picture 2" descr="Step5- Subtract the product of divisor and quotient from the first&#10;period and bring down the next period to the right of t..."/>
          <p:cNvPicPr>
            <a:picLocks noChangeAspect="1" noChangeArrowheads="1"/>
          </p:cNvPicPr>
          <p:nvPr/>
        </p:nvPicPr>
        <p:blipFill>
          <a:blip r:embed="rId2"/>
          <a:srcRect/>
          <a:stretch>
            <a:fillRect/>
          </a:stretch>
        </p:blipFill>
        <p:spPr bwMode="auto">
          <a:xfrm>
            <a:off x="0" y="0"/>
            <a:ext cx="9144000" cy="671514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841" y="790425"/>
            <a:ext cx="9144000" cy="4798816"/>
          </a:xfrm>
          <a:solidFill>
            <a:schemeClr val="bg1"/>
          </a:solidFill>
        </p:spPr>
        <p:txBody>
          <a:bodyPr>
            <a:normAutofit fontScale="85000" lnSpcReduction="10000"/>
          </a:bodyPr>
          <a:lstStyle/>
          <a:p>
            <a:endParaRPr lang="en-US" cap="none" dirty="0"/>
          </a:p>
          <a:p>
            <a:r>
              <a:rPr lang="en-US" sz="2300" cap="none" dirty="0"/>
              <a:t>Find the square root of 256 by repeated subtraction method.</a:t>
            </a:r>
          </a:p>
          <a:p>
            <a:r>
              <a:rPr lang="en-US" sz="2300" cap="none" dirty="0"/>
              <a:t>Find the square root of 3136 by prime factorization method</a:t>
            </a:r>
          </a:p>
          <a:p>
            <a:r>
              <a:rPr lang="en-US" sz="2300" cap="none" dirty="0"/>
              <a:t>Find the smallest number by which 1100 must be multiplied such that the product becomes a perfect square. Also , find the square root of the perfect square obtained.</a:t>
            </a:r>
          </a:p>
          <a:p>
            <a:r>
              <a:rPr lang="en-US" sz="2300" cap="none" dirty="0"/>
              <a:t>Find the smallest number by which 3645 must be divided such that the result becomes a perfect square. Also, find the square root of the perfect square obtained.</a:t>
            </a:r>
          </a:p>
          <a:p>
            <a:pPr marL="0" indent="0">
              <a:buNone/>
            </a:pPr>
            <a:endParaRPr lang="en-US" cap="none" dirty="0"/>
          </a:p>
          <a:p>
            <a:pPr marL="0" indent="0">
              <a:buNone/>
            </a:pPr>
            <a:r>
              <a:rPr lang="en-US" cap="none" dirty="0"/>
              <a:t> </a:t>
            </a:r>
          </a:p>
          <a:p>
            <a:pPr marL="0" indent="0">
              <a:buNone/>
            </a:pPr>
            <a:endParaRPr lang="en-US" cap="none" dirty="0"/>
          </a:p>
          <a:p>
            <a:pPr>
              <a:buFont typeface="Wingdings" panose="05000000000000000000" pitchFamily="2" charset="2"/>
              <a:buChar char="§"/>
            </a:pPr>
            <a:r>
              <a:rPr lang="en-US" cap="none" dirty="0"/>
              <a:t>Find the square root of 4401604 and 1734489.</a:t>
            </a:r>
            <a:endParaRPr lang="en-IN" cap="none" dirty="0"/>
          </a:p>
          <a:p>
            <a:endParaRPr lang="en-IN" dirty="0"/>
          </a:p>
        </p:txBody>
      </p:sp>
      <p:sp>
        <p:nvSpPr>
          <p:cNvPr id="6" name="Oval 5"/>
          <p:cNvSpPr/>
          <p:nvPr/>
        </p:nvSpPr>
        <p:spPr>
          <a:xfrm>
            <a:off x="20149" y="4293096"/>
            <a:ext cx="3831771" cy="7200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Can you solve this question:</a:t>
            </a:r>
            <a:endParaRPr lang="en-IN" dirty="0">
              <a:solidFill>
                <a:schemeClr val="bg1"/>
              </a:solidFill>
            </a:endParaRPr>
          </a:p>
        </p:txBody>
      </p:sp>
      <p:sp>
        <p:nvSpPr>
          <p:cNvPr id="2" name="Title 1"/>
          <p:cNvSpPr>
            <a:spLocks noGrp="1"/>
          </p:cNvSpPr>
          <p:nvPr>
            <p:ph type="title"/>
          </p:nvPr>
        </p:nvSpPr>
        <p:spPr>
          <a:xfrm>
            <a:off x="20149" y="0"/>
            <a:ext cx="9123851" cy="822955"/>
          </a:xfrm>
          <a:solidFill>
            <a:schemeClr val="accent5">
              <a:lumMod val="20000"/>
              <a:lumOff val="80000"/>
            </a:schemeClr>
          </a:solidFill>
        </p:spPr>
        <p:txBody>
          <a:bodyPr>
            <a:normAutofit fontScale="90000"/>
          </a:bodyPr>
          <a:lstStyle/>
          <a:p>
            <a:r>
              <a:rPr lang="en-US" cap="none" dirty="0"/>
              <a:t>Apply the concepts which you had learned from the previous slides and try to answer these questions</a:t>
            </a:r>
            <a:endParaRPr lang="en-IN" cap="none" dirty="0"/>
          </a:p>
        </p:txBody>
      </p:sp>
      <p:pic>
        <p:nvPicPr>
          <p:cNvPr id="1026" name="Picture 2" descr="The Power of Balanced Thinking | The Exhausted Woma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516216" y="4149080"/>
            <a:ext cx="2404150" cy="14401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Connector 4"/>
          <p:cNvCxnSpPr/>
          <p:nvPr/>
        </p:nvCxnSpPr>
        <p:spPr>
          <a:xfrm>
            <a:off x="20149" y="4077072"/>
            <a:ext cx="912385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5841" y="5609230"/>
            <a:ext cx="9144000" cy="1248770"/>
          </a:xfrm>
          <a:prstGeom prst="rect">
            <a:avLst/>
          </a:prstGeom>
          <a:solidFill>
            <a:schemeClr val="accent6">
              <a:lumMod val="20000"/>
              <a:lumOff val="8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2400" cap="none" dirty="0">
                <a:latin typeface="Calibri" panose="020F0502020204030204" pitchFamily="34" charset="0"/>
                <a:cs typeface="Calibri" panose="020F0502020204030204" pitchFamily="34" charset="0"/>
              </a:rPr>
              <a:t>When numbers are very large the method of finding their square root by prime factorization method becomes lengthy. So, we use long division method</a:t>
            </a:r>
          </a:p>
        </p:txBody>
      </p:sp>
    </p:spTree>
    <p:extLst>
      <p:ext uri="{BB962C8B-B14F-4D97-AF65-F5344CB8AC3E}">
        <p14:creationId xmlns:p14="http://schemas.microsoft.com/office/powerpoint/2010/main" xmlns="" val="2369230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pic>
        <p:nvPicPr>
          <p:cNvPr id="48130" name="Picture 2" descr="squares and square roots"/>
          <p:cNvPicPr>
            <a:picLocks noChangeAspect="1" noChangeArrowheads="1"/>
          </p:cNvPicPr>
          <p:nvPr/>
        </p:nvPicPr>
        <p:blipFill>
          <a:blip r:embed="rId2"/>
          <a:srcRect/>
          <a:stretch>
            <a:fillRect/>
          </a:stretch>
        </p:blipFill>
        <p:spPr bwMode="auto">
          <a:xfrm>
            <a:off x="0" y="0"/>
            <a:ext cx="9144000" cy="6453336"/>
          </a:xfrm>
          <a:prstGeom prst="rect">
            <a:avLst/>
          </a:prstGeom>
          <a:noFill/>
        </p:spPr>
      </p:pic>
      <p:sp>
        <p:nvSpPr>
          <p:cNvPr id="5" name="Rectangle 4"/>
          <p:cNvSpPr/>
          <p:nvPr/>
        </p:nvSpPr>
        <p:spPr>
          <a:xfrm>
            <a:off x="0" y="6453336"/>
            <a:ext cx="9144000"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Cont. next slide</a:t>
            </a:r>
            <a:endParaRPr lang="en-IN" b="1"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8" y="0"/>
            <a:ext cx="9152967" cy="578234"/>
          </a:xfrm>
          <a:solidFill>
            <a:srgbClr val="92D050"/>
          </a:solidFill>
        </p:spPr>
        <p:txBody>
          <a:bodyPr>
            <a:normAutofit fontScale="90000"/>
          </a:bodyPr>
          <a:lstStyle/>
          <a:p>
            <a:r>
              <a:rPr lang="en-US" b="1" dirty="0"/>
              <a:t>Learning Objectives:</a:t>
            </a:r>
            <a:r>
              <a:rPr lang="en-US" dirty="0"/>
              <a:t> </a:t>
            </a:r>
            <a:endParaRPr lang="en-IN" dirty="0"/>
          </a:p>
        </p:txBody>
      </p:sp>
      <p:sp>
        <p:nvSpPr>
          <p:cNvPr id="3" name="Content Placeholder 2"/>
          <p:cNvSpPr>
            <a:spLocks noGrp="1"/>
          </p:cNvSpPr>
          <p:nvPr>
            <p:ph sz="quarter" idx="13"/>
          </p:nvPr>
        </p:nvSpPr>
        <p:spPr>
          <a:xfrm>
            <a:off x="-8967" y="578234"/>
            <a:ext cx="9144000" cy="6271084"/>
          </a:xfrm>
          <a:solidFill>
            <a:schemeClr val="bg1"/>
          </a:solidFill>
        </p:spPr>
        <p:txBody>
          <a:bodyPr>
            <a:normAutofit lnSpcReduction="10000"/>
          </a:bodyPr>
          <a:lstStyle/>
          <a:p>
            <a:pPr marL="0" indent="0">
              <a:buNone/>
            </a:pPr>
            <a:r>
              <a:rPr lang="en-US" cap="none" dirty="0"/>
              <a:t> Students will be able to understand the concept of square , square root  square number and    also study the facts about perfect squares ,triangular number. Able to find the square root by various methods and study its application.</a:t>
            </a:r>
            <a:endParaRPr lang="en-IN" cap="none" dirty="0"/>
          </a:p>
          <a:p>
            <a:pPr marL="0" indent="0">
              <a:buNone/>
            </a:pPr>
            <a:r>
              <a:rPr lang="en-US" b="1" u="sng" cap="none" dirty="0"/>
              <a:t>Learning outcome:</a:t>
            </a:r>
            <a:endParaRPr lang="en-IN" u="sng" cap="none" dirty="0"/>
          </a:p>
          <a:p>
            <a:pPr lvl="0"/>
            <a:r>
              <a:rPr lang="en-IN" cap="none" dirty="0"/>
              <a:t>Define square numbers.</a:t>
            </a:r>
          </a:p>
          <a:p>
            <a:pPr lvl="0"/>
            <a:r>
              <a:rPr lang="en-IN" cap="none" dirty="0"/>
              <a:t>Identify the perfect square numbers.</a:t>
            </a:r>
          </a:p>
          <a:p>
            <a:r>
              <a:rPr lang="en-IN" cap="none" dirty="0"/>
              <a:t>Develop some patterns of square numbers.</a:t>
            </a:r>
          </a:p>
          <a:p>
            <a:pPr lvl="0"/>
            <a:r>
              <a:rPr lang="en-IN" cap="none" dirty="0"/>
              <a:t>Verify the given number is a perfect square number or not.</a:t>
            </a:r>
          </a:p>
          <a:p>
            <a:pPr lvl="0"/>
            <a:r>
              <a:rPr lang="en-IN" cap="none" dirty="0"/>
              <a:t>Recall the facts about perfect squares.</a:t>
            </a:r>
          </a:p>
          <a:p>
            <a:pPr lvl="0"/>
            <a:r>
              <a:rPr lang="en-IN" cap="none" dirty="0"/>
              <a:t>Explain  the facts about perfect squares .</a:t>
            </a:r>
          </a:p>
          <a:p>
            <a:pPr lvl="0"/>
            <a:r>
              <a:rPr lang="en-IN" cap="none" dirty="0"/>
              <a:t>Calculate the square roots of perfect squares by using prime factorisation and long division method.</a:t>
            </a:r>
          </a:p>
          <a:p>
            <a:pPr lvl="0"/>
            <a:r>
              <a:rPr lang="en-IN" cap="none" dirty="0"/>
              <a:t>Evaluate the square root by estimation method.</a:t>
            </a:r>
          </a:p>
          <a:p>
            <a:pPr lvl="0"/>
            <a:r>
              <a:rPr lang="en-IN" cap="none" dirty="0"/>
              <a:t> To solve the word problems related to square and square roots.</a:t>
            </a:r>
          </a:p>
          <a:p>
            <a:pPr lvl="0"/>
            <a:endParaRPr lang="en-IN" cap="none" dirty="0"/>
          </a:p>
          <a:p>
            <a:endParaRPr lang="en-IN" dirty="0"/>
          </a:p>
        </p:txBody>
      </p:sp>
      <p:pic>
        <p:nvPicPr>
          <p:cNvPr id="2050" name="Picture 2" descr="Converting Broad Concepts and Goals into Learning Objectives ..."/>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84168" y="1556792"/>
            <a:ext cx="3050865" cy="1847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5043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a:p>
            <a:endParaRPr lang="en-US" dirty="0"/>
          </a:p>
          <a:p>
            <a:endParaRPr lang="en-US" dirty="0"/>
          </a:p>
          <a:p>
            <a:endParaRPr lang="en-US" dirty="0"/>
          </a:p>
          <a:p>
            <a:pPr>
              <a:buNone/>
            </a:pPr>
            <a:endParaRPr lang="en-US" dirty="0"/>
          </a:p>
          <a:p>
            <a:pPr>
              <a:buNone/>
            </a:pPr>
            <a:endParaRPr lang="en-US" dirty="0"/>
          </a:p>
        </p:txBody>
      </p:sp>
      <p:pic>
        <p:nvPicPr>
          <p:cNvPr id="50178" name="Picture 2" descr="squares and square roots"/>
          <p:cNvPicPr>
            <a:picLocks noChangeAspect="1" noChangeArrowheads="1"/>
          </p:cNvPicPr>
          <p:nvPr/>
        </p:nvPicPr>
        <p:blipFill>
          <a:blip r:embed="rId2"/>
          <a:srcRect/>
          <a:stretch>
            <a:fillRect/>
          </a:stretch>
        </p:blipFill>
        <p:spPr bwMode="auto">
          <a:xfrm>
            <a:off x="0" y="1"/>
            <a:ext cx="9144000" cy="692946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quares and square roots"/>
          <p:cNvPicPr>
            <a:picLocks noChangeAspect="1" noChangeArrowheads="1"/>
          </p:cNvPicPr>
          <p:nvPr/>
        </p:nvPicPr>
        <p:blipFill rotWithShape="1">
          <a:blip r:embed="rId2"/>
          <a:srcRect b="11151"/>
          <a:stretch/>
        </p:blipFill>
        <p:spPr bwMode="auto">
          <a:xfrm>
            <a:off x="25539" y="0"/>
            <a:ext cx="9118461" cy="6525344"/>
          </a:xfrm>
          <a:prstGeom prst="rect">
            <a:avLst/>
          </a:prstGeom>
          <a:noFill/>
        </p:spPr>
      </p:pic>
      <p:sp>
        <p:nvSpPr>
          <p:cNvPr id="2" name="TextBox 1"/>
          <p:cNvSpPr txBox="1"/>
          <p:nvPr/>
        </p:nvSpPr>
        <p:spPr>
          <a:xfrm>
            <a:off x="0" y="6525344"/>
            <a:ext cx="9118460" cy="369332"/>
          </a:xfrm>
          <a:prstGeom prst="rect">
            <a:avLst/>
          </a:prstGeom>
          <a:solidFill>
            <a:schemeClr val="accent2"/>
          </a:solidFill>
        </p:spPr>
        <p:txBody>
          <a:bodyPr wrap="square" rtlCol="0">
            <a:spAutoFit/>
          </a:bodyPr>
          <a:lstStyle/>
          <a:p>
            <a:endParaRPr lang="en-I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9"/>
            <a:ext cx="9144000" cy="758165"/>
          </a:xfrm>
          <a:solidFill>
            <a:schemeClr val="accent2"/>
          </a:solidFill>
        </p:spPr>
        <p:txBody>
          <a:bodyPr/>
          <a:lstStyle/>
          <a:p>
            <a:r>
              <a:rPr lang="en-US" dirty="0"/>
              <a:t>Square root of a rational number</a:t>
            </a:r>
            <a:endParaRPr lang="en-IN" dirty="0"/>
          </a:p>
        </p:txBody>
      </p:sp>
      <mc:AlternateContent xmlns:mc="http://schemas.openxmlformats.org/markup-compatibility/2006">
        <mc:Choice xmlns:a14="http://schemas.microsoft.com/office/drawing/2010/main" xmlns="" Requires="a14">
          <p:sp>
            <p:nvSpPr>
              <p:cNvPr id="3" name="Content Placeholder 2"/>
              <p:cNvSpPr>
                <a:spLocks noGrp="1"/>
              </p:cNvSpPr>
              <p:nvPr>
                <p:ph sz="quarter" idx="13"/>
              </p:nvPr>
            </p:nvSpPr>
            <p:spPr>
              <a:xfrm>
                <a:off x="-20793" y="753309"/>
                <a:ext cx="9144000" cy="6093295"/>
              </a:xfrm>
              <a:solidFill>
                <a:schemeClr val="bg1"/>
              </a:solidFill>
              <a:ln>
                <a:solidFill>
                  <a:srgbClr val="FFC000"/>
                </a:solidFill>
              </a:ln>
            </p:spPr>
            <p:txBody>
              <a:bodyPr>
                <a:normAutofit/>
              </a:bodyPr>
              <a:lstStyle/>
              <a:p>
                <a:r>
                  <a:rPr lang="en-US" sz="3200" cap="none" dirty="0"/>
                  <a:t>Rule – 1: For perfect squares a &amp; b √(</a:t>
                </a:r>
                <a:r>
                  <a:rPr lang="en-US" sz="3200" cap="none" dirty="0" err="1"/>
                  <a:t>axb</a:t>
                </a:r>
                <a:r>
                  <a:rPr lang="en-US" sz="3200" cap="none" dirty="0"/>
                  <a:t>)=√a x √b</a:t>
                </a:r>
              </a:p>
              <a:p>
                <a:r>
                  <a:rPr lang="en-US" sz="3200" cap="none" dirty="0"/>
                  <a:t>Rule – 2 : If a and b are perfect squares(b≠0),then √(a/b)=√a /√b</a:t>
                </a:r>
              </a:p>
              <a:p>
                <a:pPr marL="0" indent="0">
                  <a:buNone/>
                </a:pPr>
                <a:endParaRPr lang="en-US" cap="none" dirty="0"/>
              </a:p>
              <a:p>
                <a:pPr marL="0" indent="0">
                  <a:buNone/>
                </a:pPr>
                <a:endParaRPr lang="en-US" cap="none" dirty="0"/>
              </a:p>
              <a:p>
                <a:pPr marL="0" indent="0">
                  <a:buNone/>
                </a:pPr>
                <a:r>
                  <a:rPr lang="en-US" sz="3200" cap="none" dirty="0"/>
                  <a:t>Solve these questions by applying above two rules.</a:t>
                </a:r>
              </a:p>
              <a:p>
                <a:pPr marL="0" indent="0">
                  <a:buNone/>
                </a:pPr>
                <a:r>
                  <a:rPr lang="en-US" sz="3200" cap="none" dirty="0"/>
                  <a:t>Q-1 : find the value of </a:t>
                </a:r>
                <a14:m>
                  <m:oMath xmlns:m="http://schemas.openxmlformats.org/officeDocument/2006/math">
                    <m:rad>
                      <m:radPr>
                        <m:degHide m:val="on"/>
                        <m:ctrlPr>
                          <a:rPr lang="en-IN" sz="3200" i="1" cap="none">
                            <a:latin typeface="Cambria Math" panose="02040503050406030204" pitchFamily="18" charset="0"/>
                          </a:rPr>
                        </m:ctrlPr>
                      </m:radPr>
                      <m:deg/>
                      <m:e>
                        <m:r>
                          <a:rPr lang="en-IN" sz="3200" b="0" i="1" cap="none">
                            <a:latin typeface="Cambria Math" panose="02040503050406030204" pitchFamily="18" charset="0"/>
                          </a:rPr>
                          <m:t>49</m:t>
                        </m:r>
                        <m:r>
                          <a:rPr lang="en-IN" sz="3200" b="0" i="1" cap="none">
                            <a:latin typeface="Cambria Math" panose="02040503050406030204" pitchFamily="18" charset="0"/>
                          </a:rPr>
                          <m:t>𝑋</m:t>
                        </m:r>
                        <m:r>
                          <a:rPr lang="en-IN" sz="3200" b="0" i="1" cap="none">
                            <a:latin typeface="Cambria Math" panose="02040503050406030204" pitchFamily="18" charset="0"/>
                          </a:rPr>
                          <m:t>25</m:t>
                        </m:r>
                      </m:e>
                    </m:rad>
                  </m:oMath>
                </a14:m>
                <a:r>
                  <a:rPr lang="en-US" sz="3200" cap="none" dirty="0"/>
                  <a:t>.</a:t>
                </a:r>
              </a:p>
              <a:p>
                <a:pPr marL="0" indent="0">
                  <a:buNone/>
                </a:pPr>
                <a:r>
                  <a:rPr lang="en-US" sz="3200" cap="none" dirty="0"/>
                  <a:t>Q-2 : find the value of </a:t>
                </a:r>
                <a14:m>
                  <m:oMath xmlns:m="http://schemas.openxmlformats.org/officeDocument/2006/math">
                    <m:f>
                      <m:fPr>
                        <m:ctrlPr>
                          <a:rPr lang="en-IN" sz="3200" i="1" cap="none">
                            <a:latin typeface="Cambria Math" panose="02040503050406030204" pitchFamily="18" charset="0"/>
                          </a:rPr>
                        </m:ctrlPr>
                      </m:fPr>
                      <m:num>
                        <m:rad>
                          <m:radPr>
                            <m:degHide m:val="on"/>
                            <m:ctrlPr>
                              <a:rPr lang="en-IN" sz="3200" i="1" cap="none">
                                <a:latin typeface="Cambria Math" panose="02040503050406030204" pitchFamily="18" charset="0"/>
                              </a:rPr>
                            </m:ctrlPr>
                          </m:radPr>
                          <m:deg/>
                          <m:e>
                            <m:r>
                              <a:rPr lang="en-IN" sz="3200" b="0" i="1" cap="none">
                                <a:latin typeface="Cambria Math" panose="02040503050406030204" pitchFamily="18" charset="0"/>
                              </a:rPr>
                              <m:t>243</m:t>
                            </m:r>
                          </m:e>
                        </m:rad>
                      </m:num>
                      <m:den>
                        <m:rad>
                          <m:radPr>
                            <m:degHide m:val="on"/>
                            <m:ctrlPr>
                              <a:rPr lang="en-IN" sz="3200" i="1" cap="none">
                                <a:latin typeface="Cambria Math" panose="02040503050406030204" pitchFamily="18" charset="0"/>
                              </a:rPr>
                            </m:ctrlPr>
                          </m:radPr>
                          <m:deg/>
                          <m:e>
                            <m:r>
                              <a:rPr lang="en-IN" sz="3200" b="0" i="1" cap="none">
                                <a:latin typeface="Cambria Math" panose="02040503050406030204" pitchFamily="18" charset="0"/>
                              </a:rPr>
                              <m:t>867</m:t>
                            </m:r>
                          </m:e>
                        </m:rad>
                      </m:den>
                    </m:f>
                  </m:oMath>
                </a14:m>
                <a:endParaRPr lang="en-IN" sz="3200" dirty="0"/>
              </a:p>
              <a:p>
                <a:pPr marL="0" indent="0">
                  <a:buNone/>
                </a:pPr>
                <a:endParaRPr lang="en-US" cap="none" dirty="0"/>
              </a:p>
              <a:p>
                <a:endParaRPr lang="en-IN" dirty="0"/>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xfrm>
                <a:off x="-20793" y="753309"/>
                <a:ext cx="9144000" cy="6093295"/>
              </a:xfrm>
              <a:blipFill>
                <a:blip r:embed="rId2"/>
                <a:stretch>
                  <a:fillRect l="-1664" t="-200"/>
                </a:stretch>
              </a:blipFill>
              <a:ln>
                <a:solidFill>
                  <a:srgbClr val="FFC000"/>
                </a:solidFill>
              </a:ln>
            </p:spPr>
            <p:txBody>
              <a:bodyPr/>
              <a:lstStyle/>
              <a:p>
                <a:r>
                  <a:rPr lang="en-IN">
                    <a:noFill/>
                  </a:rPr>
                  <a:t> </a:t>
                </a:r>
              </a:p>
            </p:txBody>
          </p:sp>
        </mc:Fallback>
      </mc:AlternateContent>
      <p:cxnSp>
        <p:nvCxnSpPr>
          <p:cNvPr id="5" name="Straight Connector 4"/>
          <p:cNvCxnSpPr/>
          <p:nvPr/>
        </p:nvCxnSpPr>
        <p:spPr>
          <a:xfrm>
            <a:off x="0" y="29969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The 50 Trickiest Interview Questions &amp; How To Answer The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088" y="4510441"/>
            <a:ext cx="3528392" cy="23485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0713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5632"/>
          </a:xfrm>
          <a:solidFill>
            <a:schemeClr val="accent4">
              <a:lumMod val="20000"/>
              <a:lumOff val="80000"/>
            </a:schemeClr>
          </a:solidFill>
        </p:spPr>
        <p:txBody>
          <a:bodyPr>
            <a:normAutofit/>
          </a:bodyPr>
          <a:lstStyle/>
          <a:p>
            <a:pPr algn="l"/>
            <a:r>
              <a:rPr lang="en-US" sz="2500" cap="none" dirty="0">
                <a:latin typeface="Calibri" panose="020F0502020204030204" pitchFamily="34" charset="0"/>
                <a:cs typeface="Calibri" panose="020F0502020204030204" pitchFamily="34" charset="0"/>
              </a:rPr>
              <a:t>Square roots of numbers in decimal form (which are perfect square)</a:t>
            </a:r>
          </a:p>
        </p:txBody>
      </p:sp>
      <p:sp>
        <p:nvSpPr>
          <p:cNvPr id="1026" name="AutoShape 2" descr="blob:https://web.whatsapp.com/391b1dd2-cf4e-4ccc-adf5-705d10a152b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AutoShape 2" descr="blob:https://web.whatsapp.com/8fdfe810-6168-4dd4-bd12-996d3a3c0ce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5" name="Picture 4"/>
          <p:cNvPicPr>
            <a:picLocks noChangeAspect="1"/>
          </p:cNvPicPr>
          <p:nvPr/>
        </p:nvPicPr>
        <p:blipFill rotWithShape="1">
          <a:blip r:embed="rId2" cstate="print"/>
          <a:srcRect t="12400" b="451"/>
          <a:stretch/>
        </p:blipFill>
        <p:spPr>
          <a:xfrm>
            <a:off x="-12617" y="895632"/>
            <a:ext cx="9156618" cy="5962368"/>
          </a:xfrm>
          <a:prstGeom prst="rect">
            <a:avLst/>
          </a:prstGeom>
        </p:spPr>
      </p:pic>
      <p:sp>
        <p:nvSpPr>
          <p:cNvPr id="6" name="Oval 5"/>
          <p:cNvSpPr/>
          <p:nvPr/>
        </p:nvSpPr>
        <p:spPr>
          <a:xfrm>
            <a:off x="-12617" y="1010891"/>
            <a:ext cx="1743745"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 -1 </a:t>
            </a:r>
            <a:endParaRPr lang="en-I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7" y="7937"/>
            <a:ext cx="9124243" cy="820390"/>
          </a:xfrm>
          <a:solidFill>
            <a:schemeClr val="accent4">
              <a:lumMod val="20000"/>
              <a:lumOff val="80000"/>
            </a:schemeClr>
          </a:solidFill>
        </p:spPr>
        <p:txBody>
          <a:bodyPr>
            <a:normAutofit fontScale="90000"/>
          </a:bodyPr>
          <a:lstStyle/>
          <a:p>
            <a:pPr algn="l"/>
            <a:r>
              <a:rPr lang="en-US" dirty="0"/>
              <a:t/>
            </a:r>
            <a:br>
              <a:rPr lang="en-US" dirty="0"/>
            </a:br>
            <a:r>
              <a:rPr lang="en-US" dirty="0"/>
              <a:t/>
            </a:r>
            <a:br>
              <a:rPr lang="en-US" dirty="0"/>
            </a:br>
            <a:r>
              <a:rPr lang="en-US" dirty="0"/>
              <a:t/>
            </a:r>
            <a:br>
              <a:rPr lang="en-US" dirty="0"/>
            </a:br>
            <a:r>
              <a:rPr lang="en-US" cap="none" dirty="0">
                <a:solidFill>
                  <a:srgbClr val="7030A0"/>
                </a:solidFill>
              </a:rPr>
              <a:t>Approximate value of the square roots of numbers    </a:t>
            </a:r>
            <a:br>
              <a:rPr lang="en-US" cap="none" dirty="0">
                <a:solidFill>
                  <a:srgbClr val="7030A0"/>
                </a:solidFill>
              </a:rPr>
            </a:br>
            <a:r>
              <a:rPr lang="en-US" cap="none" dirty="0">
                <a:solidFill>
                  <a:srgbClr val="7030A0"/>
                </a:solidFill>
              </a:rPr>
              <a:t>                (which are not perfect squares</a:t>
            </a:r>
            <a:r>
              <a:rPr lang="en-US" dirty="0">
                <a:solidFill>
                  <a:srgbClr val="7030A0"/>
                </a:solidFill>
              </a:rPr>
              <a:t>)</a:t>
            </a:r>
            <a:r>
              <a:rPr lang="en-US" dirty="0"/>
              <a:t/>
            </a:r>
            <a:br>
              <a:rPr lang="en-US" dirty="0"/>
            </a:br>
            <a:r>
              <a:rPr lang="en-US" dirty="0"/>
              <a:t/>
            </a:r>
            <a:br>
              <a:rPr lang="en-US" dirty="0"/>
            </a:br>
            <a:r>
              <a:rPr lang="en-US" dirty="0"/>
              <a:t/>
            </a:r>
            <a:br>
              <a:rPr lang="en-US" dirty="0"/>
            </a:br>
            <a:endParaRPr lang="en-US" sz="3600" cap="none" dirty="0">
              <a:solidFill>
                <a:srgbClr val="C00000"/>
              </a:solidFill>
            </a:endParaRPr>
          </a:p>
        </p:txBody>
      </p:sp>
      <p:sp>
        <p:nvSpPr>
          <p:cNvPr id="2050" name="AutoShape 2" descr="blob:https://web.whatsapp.com/e0a8a339-ca97-4452-a125-8c0b6cb8d10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blob:https://web.whatsapp.com/e0a8a339-ca97-4452-a125-8c0b6cb8d10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blob:https://web.whatsapp.com/e0a8a339-ca97-4452-a125-8c0b6cb8d10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2"/>
          <a:srcRect t="10803"/>
          <a:stretch>
            <a:fillRect/>
          </a:stretch>
        </p:blipFill>
        <p:spPr bwMode="auto">
          <a:xfrm>
            <a:off x="0" y="1268760"/>
            <a:ext cx="9144000" cy="5732140"/>
          </a:xfrm>
          <a:prstGeom prst="rect">
            <a:avLst/>
          </a:prstGeom>
          <a:noFill/>
          <a:ln w="9525">
            <a:noFill/>
            <a:miter lim="800000"/>
            <a:headEnd/>
            <a:tailEnd/>
          </a:ln>
          <a:effectLst/>
        </p:spPr>
      </p:pic>
      <p:sp>
        <p:nvSpPr>
          <p:cNvPr id="6" name="Rectangle 5"/>
          <p:cNvSpPr/>
          <p:nvPr/>
        </p:nvSpPr>
        <p:spPr>
          <a:xfrm>
            <a:off x="0" y="828327"/>
            <a:ext cx="9144000" cy="440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a:p>
            <a:r>
              <a:rPr lang="en-US" sz="2000" dirty="0">
                <a:solidFill>
                  <a:schemeClr val="bg1"/>
                </a:solidFill>
              </a:rPr>
              <a:t>Look at this example:</a:t>
            </a:r>
            <a:r>
              <a:rPr lang="en-US" dirty="0"/>
              <a:t/>
            </a:r>
            <a:br>
              <a:rPr lang="en-US" dirty="0"/>
            </a:br>
            <a:endParaRPr lang="en-I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41"/>
            <a:ext cx="9144000" cy="835371"/>
          </a:xfrm>
          <a:solidFill>
            <a:schemeClr val="accent4">
              <a:lumMod val="20000"/>
              <a:lumOff val="80000"/>
            </a:schemeClr>
          </a:solidFill>
        </p:spPr>
        <p:txBody>
          <a:bodyPr>
            <a:normAutofit/>
          </a:bodyPr>
          <a:lstStyle/>
          <a:p>
            <a:pPr algn="l"/>
            <a:r>
              <a:rPr lang="en-US" sz="2400" cap="none" dirty="0">
                <a:solidFill>
                  <a:schemeClr val="accent4">
                    <a:lumMod val="75000"/>
                  </a:schemeClr>
                </a:solidFill>
                <a:latin typeface="Calibri" panose="020F0502020204030204" pitchFamily="34" charset="0"/>
                <a:cs typeface="Calibri" panose="020F0502020204030204" pitchFamily="34" charset="0"/>
              </a:rPr>
              <a:t>Finding square roots by estimation (non perfect square numbers)</a:t>
            </a:r>
          </a:p>
        </p:txBody>
      </p:sp>
      <p:sp>
        <p:nvSpPr>
          <p:cNvPr id="3" name="Content Placeholder 2"/>
          <p:cNvSpPr>
            <a:spLocks noGrp="1"/>
          </p:cNvSpPr>
          <p:nvPr>
            <p:ph sz="quarter" idx="13"/>
          </p:nvPr>
        </p:nvSpPr>
        <p:spPr>
          <a:xfrm>
            <a:off x="0" y="836712"/>
            <a:ext cx="9144000" cy="6021288"/>
          </a:xfrm>
          <a:solidFill>
            <a:schemeClr val="bg2">
              <a:lumMod val="20000"/>
              <a:lumOff val="80000"/>
            </a:schemeClr>
          </a:solidFill>
        </p:spPr>
        <p:txBody>
          <a:bodyPr>
            <a:normAutofit fontScale="92500" lnSpcReduction="10000"/>
          </a:bodyPr>
          <a:lstStyle/>
          <a:p>
            <a:r>
              <a:rPr lang="en-US" sz="2800" dirty="0"/>
              <a:t>Example: </a:t>
            </a:r>
            <a:r>
              <a:rPr lang="en-US" sz="2800" cap="none" dirty="0"/>
              <a:t>Find the square root of 410 by estimation</a:t>
            </a:r>
          </a:p>
          <a:p>
            <a:pPr>
              <a:buNone/>
            </a:pPr>
            <a:r>
              <a:rPr lang="en-US" sz="2800" cap="none" dirty="0"/>
              <a:t>Solution: the perfect square near to 410 are 400 and 411</a:t>
            </a:r>
          </a:p>
          <a:p>
            <a:pPr>
              <a:buNone/>
            </a:pPr>
            <a:r>
              <a:rPr lang="en-US" sz="2800" cap="none" dirty="0"/>
              <a:t>                 i.e., 400&lt;410&lt;441</a:t>
            </a:r>
          </a:p>
          <a:p>
            <a:pPr>
              <a:buNone/>
            </a:pPr>
            <a:r>
              <a:rPr lang="en-US" sz="2800" cap="none" dirty="0"/>
              <a:t>                         20</a:t>
            </a:r>
            <a:r>
              <a:rPr lang="en-US" sz="2800" cap="none" baseline="30000" dirty="0"/>
              <a:t>2</a:t>
            </a:r>
            <a:r>
              <a:rPr lang="en-US" sz="2800" cap="none" dirty="0"/>
              <a:t>&lt;410&lt;21</a:t>
            </a:r>
            <a:r>
              <a:rPr lang="en-US" sz="2800" cap="none" baseline="30000" dirty="0"/>
              <a:t>2</a:t>
            </a:r>
            <a:endParaRPr lang="en-US" sz="2800" cap="none" dirty="0"/>
          </a:p>
          <a:p>
            <a:pPr>
              <a:buNone/>
            </a:pPr>
            <a:r>
              <a:rPr lang="en-US" sz="2800" cap="none" dirty="0"/>
              <a:t>We guess the answer is between 20 and 21</a:t>
            </a:r>
          </a:p>
          <a:p>
            <a:pPr>
              <a:buNone/>
            </a:pPr>
            <a:r>
              <a:rPr lang="en-US" sz="2800" cap="none" dirty="0"/>
              <a:t>Let us try with 20.3 as 20&lt;20.3&lt;21</a:t>
            </a:r>
          </a:p>
          <a:p>
            <a:pPr>
              <a:buNone/>
            </a:pPr>
            <a:r>
              <a:rPr lang="en-US" sz="2800" cap="none" dirty="0"/>
              <a:t>But, (20.3)</a:t>
            </a:r>
            <a:r>
              <a:rPr lang="en-US" sz="2800" cap="none" baseline="30000" dirty="0"/>
              <a:t>2</a:t>
            </a:r>
            <a:r>
              <a:rPr lang="en-US" sz="2800" cap="none" dirty="0"/>
              <a:t>=412.09&gt;410</a:t>
            </a:r>
          </a:p>
          <a:p>
            <a:pPr>
              <a:buNone/>
            </a:pPr>
            <a:r>
              <a:rPr lang="en-US" sz="2800" cap="none" dirty="0"/>
              <a:t>I.E.,  20</a:t>
            </a:r>
            <a:r>
              <a:rPr lang="en-US" sz="2800" cap="none" baseline="30000" dirty="0"/>
              <a:t>2</a:t>
            </a:r>
            <a:r>
              <a:rPr lang="en-US" sz="2800" cap="none" dirty="0"/>
              <a:t>&lt;410&lt;(20.3)</a:t>
            </a:r>
            <a:r>
              <a:rPr lang="en-US" sz="2800" cap="none" baseline="30000" dirty="0"/>
              <a:t>2</a:t>
            </a:r>
            <a:endParaRPr lang="en-US" sz="2800" cap="none" dirty="0"/>
          </a:p>
          <a:p>
            <a:pPr>
              <a:buNone/>
            </a:pPr>
            <a:r>
              <a:rPr lang="en-US" sz="2800" cap="none" dirty="0"/>
              <a:t>Let us try 20.2   we get (20.2)</a:t>
            </a:r>
            <a:r>
              <a:rPr lang="en-US" sz="2800" cap="none" baseline="30000" dirty="0"/>
              <a:t>2</a:t>
            </a:r>
            <a:r>
              <a:rPr lang="en-US" sz="2800" cap="none" dirty="0"/>
              <a:t> &lt;410&lt;(20.3)</a:t>
            </a:r>
            <a:r>
              <a:rPr lang="en-US" sz="2800" cap="none" baseline="30000" dirty="0"/>
              <a:t>2</a:t>
            </a:r>
          </a:p>
          <a:p>
            <a:pPr>
              <a:buNone/>
            </a:pPr>
            <a:endParaRPr lang="en-US" cap="none" baseline="30000" dirty="0"/>
          </a:p>
          <a:p>
            <a:pPr>
              <a:buNone/>
            </a:pPr>
            <a:r>
              <a:rPr lang="en-US" sz="2600" cap="none" baseline="30000" dirty="0"/>
              <a:t>       </a:t>
            </a:r>
            <a:r>
              <a:rPr lang="en-US" sz="2600" b="1" cap="none" dirty="0">
                <a:solidFill>
                  <a:srgbClr val="FF0000"/>
                </a:solidFill>
              </a:rPr>
              <a:t>We take square root of 410</a:t>
            </a:r>
            <a:r>
              <a:rPr lang="en-US" sz="2600" b="1" cap="none" baseline="30000" dirty="0">
                <a:solidFill>
                  <a:srgbClr val="FF0000"/>
                </a:solidFill>
              </a:rPr>
              <a:t> </a:t>
            </a:r>
            <a:r>
              <a:rPr lang="en-US" sz="2600" b="1" cap="none" dirty="0">
                <a:solidFill>
                  <a:srgbClr val="FF0000"/>
                </a:solidFill>
              </a:rPr>
              <a:t>as 20.2 approximately</a:t>
            </a:r>
          </a:p>
          <a:p>
            <a:pPr>
              <a:buNone/>
            </a:pPr>
            <a:endParaRPr lang="en-US" cap="non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429000"/>
          </a:xfrm>
          <a:solidFill>
            <a:schemeClr val="accent2">
              <a:lumMod val="40000"/>
              <a:lumOff val="60000"/>
            </a:schemeClr>
          </a:solidFill>
        </p:spPr>
        <p:txBody>
          <a:bodyPr>
            <a:normAutofit/>
          </a:bodyPr>
          <a:lstStyle/>
          <a:p>
            <a:r>
              <a:rPr lang="en-US" cap="none" dirty="0"/>
              <a:t>Double click on this video to know how to estimate a non-perfect square using square grid</a:t>
            </a:r>
            <a:r>
              <a:rPr lang="en-US" dirty="0"/>
              <a:t/>
            </a:r>
            <a:br>
              <a:rPr lang="en-US" dirty="0"/>
            </a:br>
            <a:endParaRPr lang="en-IN"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2165240367"/>
              </p:ext>
            </p:extLst>
          </p:nvPr>
        </p:nvGraphicFramePr>
        <p:xfrm>
          <a:off x="0" y="3275013"/>
          <a:ext cx="9144000" cy="1955800"/>
        </p:xfrm>
        <a:graphic>
          <a:graphicData uri="http://schemas.openxmlformats.org/presentationml/2006/ole">
            <p:oleObj spid="_x0000_s3080" name="Packager Shell Object" showAsIcon="1" r:id="rId3" imgW="2495880" imgH="582120" progId="Package">
              <p:embed/>
            </p:oleObj>
          </a:graphicData>
        </a:graphic>
      </p:graphicFrame>
    </p:spTree>
    <p:extLst>
      <p:ext uri="{BB962C8B-B14F-4D97-AF65-F5344CB8AC3E}">
        <p14:creationId xmlns:p14="http://schemas.microsoft.com/office/powerpoint/2010/main" xmlns="" val="19060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75"/>
        </a:solidFill>
        <a:effectLst/>
      </p:bgPr>
    </p:bg>
    <p:spTree>
      <p:nvGrpSpPr>
        <p:cNvPr id="1" name=""/>
        <p:cNvGrpSpPr/>
        <p:nvPr/>
      </p:nvGrpSpPr>
      <p:grpSpPr>
        <a:xfrm>
          <a:off x="0" y="0"/>
          <a:ext cx="0" cy="0"/>
          <a:chOff x="0" y="0"/>
          <a:chExt cx="0" cy="0"/>
        </a:xfrm>
      </p:grpSpPr>
      <p:sp>
        <p:nvSpPr>
          <p:cNvPr id="20" name="Rectangle 19"/>
          <p:cNvSpPr/>
          <p:nvPr/>
        </p:nvSpPr>
        <p:spPr>
          <a:xfrm>
            <a:off x="107503" y="1976736"/>
            <a:ext cx="3750147" cy="4731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Square numbers or perfect squares </a:t>
            </a:r>
            <a:r>
              <a:rPr lang="en-IN" dirty="0">
                <a:solidFill>
                  <a:schemeClr val="bg1"/>
                </a:solidFill>
              </a:rPr>
              <a:t>Eg:4,9,25,36</a:t>
            </a:r>
            <a:endParaRPr lang="en-US" dirty="0">
              <a:solidFill>
                <a:schemeClr val="bg1"/>
              </a:solidFill>
            </a:endParaRPr>
          </a:p>
        </p:txBody>
      </p:sp>
      <p:sp>
        <p:nvSpPr>
          <p:cNvPr id="4" name="Oval 3"/>
          <p:cNvSpPr/>
          <p:nvPr/>
        </p:nvSpPr>
        <p:spPr>
          <a:xfrm>
            <a:off x="1835696" y="858820"/>
            <a:ext cx="3879312" cy="5065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Squares and Square Roots</a:t>
            </a:r>
          </a:p>
        </p:txBody>
      </p:sp>
      <p:sp>
        <p:nvSpPr>
          <p:cNvPr id="2" name="Title 1"/>
          <p:cNvSpPr>
            <a:spLocks noGrp="1"/>
          </p:cNvSpPr>
          <p:nvPr>
            <p:ph type="title"/>
          </p:nvPr>
        </p:nvSpPr>
        <p:spPr>
          <a:xfrm>
            <a:off x="-1" y="0"/>
            <a:ext cx="9143999" cy="652553"/>
          </a:xfrm>
          <a:solidFill>
            <a:schemeClr val="accent1">
              <a:lumMod val="40000"/>
              <a:lumOff val="60000"/>
            </a:schemeClr>
          </a:solidFill>
        </p:spPr>
        <p:txBody>
          <a:bodyPr>
            <a:normAutofit fontScale="90000"/>
          </a:bodyPr>
          <a:lstStyle/>
          <a:p>
            <a:pPr algn="l"/>
            <a:r>
              <a:rPr lang="en-IN" dirty="0"/>
              <a:t/>
            </a:r>
            <a:br>
              <a:rPr lang="en-IN" dirty="0"/>
            </a:br>
            <a:r>
              <a:rPr lang="en-IN" dirty="0"/>
              <a:t/>
            </a:r>
            <a:br>
              <a:rPr lang="en-IN" dirty="0"/>
            </a:br>
            <a:r>
              <a:rPr lang="en-IN" dirty="0"/>
              <a:t>MIND MAPPING</a:t>
            </a:r>
            <a:br>
              <a:rPr lang="en-IN" dirty="0"/>
            </a:br>
            <a:r>
              <a:rPr lang="en-IN" dirty="0"/>
              <a:t/>
            </a:r>
            <a:br>
              <a:rPr lang="en-IN" dirty="0"/>
            </a:br>
            <a:r>
              <a:rPr lang="en-IN" dirty="0"/>
              <a:t> </a:t>
            </a:r>
            <a:endParaRPr lang="en-US" dirty="0"/>
          </a:p>
        </p:txBody>
      </p:sp>
      <p:cxnSp>
        <p:nvCxnSpPr>
          <p:cNvPr id="9" name="Straight Connector 8"/>
          <p:cNvCxnSpPr/>
          <p:nvPr/>
        </p:nvCxnSpPr>
        <p:spPr>
          <a:xfrm>
            <a:off x="506486" y="1700014"/>
            <a:ext cx="750099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06486" y="1720667"/>
            <a:ext cx="1588" cy="265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007476" y="1700014"/>
            <a:ext cx="0" cy="285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76256" y="1975707"/>
            <a:ext cx="1872208" cy="369332"/>
          </a:xfrm>
          <a:prstGeom prst="rect">
            <a:avLst/>
          </a:prstGeom>
          <a:solidFill>
            <a:srgbClr val="00B050"/>
          </a:solidFill>
          <a:ln>
            <a:solidFill>
              <a:schemeClr val="accent1">
                <a:shade val="50000"/>
              </a:schemeClr>
            </a:solidFill>
          </a:ln>
        </p:spPr>
        <p:txBody>
          <a:bodyPr wrap="square" rtlCol="0">
            <a:spAutoFit/>
          </a:bodyPr>
          <a:lstStyle/>
          <a:p>
            <a:r>
              <a:rPr lang="en-IN" dirty="0"/>
              <a:t>     Square roots</a:t>
            </a:r>
          </a:p>
        </p:txBody>
      </p:sp>
      <p:sp>
        <p:nvSpPr>
          <p:cNvPr id="38" name="Rectangle 37"/>
          <p:cNvSpPr/>
          <p:nvPr/>
        </p:nvSpPr>
        <p:spPr>
          <a:xfrm>
            <a:off x="5939811" y="2583083"/>
            <a:ext cx="2952669" cy="537311"/>
          </a:xfrm>
          <a:prstGeom prst="rect">
            <a:avLst/>
          </a:prstGeom>
          <a:solidFill>
            <a:srgbClr val="FFDE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Inverse operation of square  </a:t>
            </a:r>
            <a:r>
              <a:rPr lang="en-IN" dirty="0" err="1">
                <a:solidFill>
                  <a:schemeClr val="tx1"/>
                </a:solidFill>
              </a:rPr>
              <a:t>eg</a:t>
            </a:r>
            <a:r>
              <a:rPr lang="en-IN" dirty="0">
                <a:solidFill>
                  <a:schemeClr val="tx1"/>
                </a:solidFill>
              </a:rPr>
              <a:t>:√4=2 ,√36=6</a:t>
            </a:r>
            <a:endParaRPr lang="en-US" dirty="0">
              <a:solidFill>
                <a:schemeClr val="tx1"/>
              </a:solidFill>
            </a:endParaRPr>
          </a:p>
        </p:txBody>
      </p:sp>
      <p:sp>
        <p:nvSpPr>
          <p:cNvPr id="58" name="Oval 57"/>
          <p:cNvSpPr/>
          <p:nvPr/>
        </p:nvSpPr>
        <p:spPr>
          <a:xfrm>
            <a:off x="764126" y="4059962"/>
            <a:ext cx="2143140" cy="642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Subtraction method</a:t>
            </a:r>
            <a:endParaRPr lang="en-US" dirty="0"/>
          </a:p>
        </p:txBody>
      </p:sp>
      <p:sp>
        <p:nvSpPr>
          <p:cNvPr id="62" name="Oval 61"/>
          <p:cNvSpPr/>
          <p:nvPr/>
        </p:nvSpPr>
        <p:spPr>
          <a:xfrm>
            <a:off x="2938604" y="4059962"/>
            <a:ext cx="2636753" cy="778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Prime factorisation method</a:t>
            </a:r>
            <a:endParaRPr lang="en-US" dirty="0"/>
          </a:p>
        </p:txBody>
      </p:sp>
      <p:sp>
        <p:nvSpPr>
          <p:cNvPr id="75" name="Oval 74"/>
          <p:cNvSpPr/>
          <p:nvPr/>
        </p:nvSpPr>
        <p:spPr>
          <a:xfrm>
            <a:off x="5939810" y="3629180"/>
            <a:ext cx="2952669" cy="5790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Long division method</a:t>
            </a:r>
            <a:endParaRPr lang="en-US" dirty="0"/>
          </a:p>
        </p:txBody>
      </p:sp>
      <p:sp>
        <p:nvSpPr>
          <p:cNvPr id="78" name="Rectangle 77"/>
          <p:cNvSpPr/>
          <p:nvPr/>
        </p:nvSpPr>
        <p:spPr>
          <a:xfrm>
            <a:off x="107502" y="2669773"/>
            <a:ext cx="2520281" cy="1170324"/>
          </a:xfrm>
          <a:prstGeom prst="rect">
            <a:avLst/>
          </a:prstGeom>
          <a:solidFill>
            <a:srgbClr val="FFDE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2n non square numbers between two consecutive square numbers</a:t>
            </a:r>
            <a:endParaRPr lang="en-US" dirty="0">
              <a:solidFill>
                <a:schemeClr val="tx1"/>
              </a:solidFill>
            </a:endParaRPr>
          </a:p>
        </p:txBody>
      </p:sp>
      <p:cxnSp>
        <p:nvCxnSpPr>
          <p:cNvPr id="25" name="Straight Arrow Connector 24"/>
          <p:cNvCxnSpPr/>
          <p:nvPr/>
        </p:nvCxnSpPr>
        <p:spPr>
          <a:xfrm>
            <a:off x="3775352" y="1365345"/>
            <a:ext cx="0" cy="3354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9" idx="2"/>
          </p:cNvCxnSpPr>
          <p:nvPr/>
        </p:nvCxnSpPr>
        <p:spPr>
          <a:xfrm>
            <a:off x="7812360" y="2345039"/>
            <a:ext cx="0" cy="219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187624" y="2449908"/>
            <a:ext cx="0" cy="2198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19" idx="1"/>
          </p:cNvCxnSpPr>
          <p:nvPr/>
        </p:nvCxnSpPr>
        <p:spPr>
          <a:xfrm rot="10800000" flipV="1">
            <a:off x="4256982" y="2160373"/>
            <a:ext cx="2619275" cy="11894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358154" y="3344883"/>
            <a:ext cx="1898828" cy="7321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256981" y="3344883"/>
            <a:ext cx="0" cy="7150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75" idx="0"/>
          </p:cNvCxnSpPr>
          <p:nvPr/>
        </p:nvCxnSpPr>
        <p:spPr>
          <a:xfrm>
            <a:off x="4256980" y="3344883"/>
            <a:ext cx="3159165" cy="2842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06486" y="5085184"/>
            <a:ext cx="168925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Successive odd number are to be subtracted till the result is Zero</a:t>
            </a:r>
            <a:endParaRPr lang="en-IN" sz="1400" dirty="0"/>
          </a:p>
        </p:txBody>
      </p:sp>
      <p:cxnSp>
        <p:nvCxnSpPr>
          <p:cNvPr id="71" name="Straight Arrow Connector 70"/>
          <p:cNvCxnSpPr>
            <a:stCxn id="58" idx="4"/>
            <a:endCxn id="69" idx="0"/>
          </p:cNvCxnSpPr>
          <p:nvPr/>
        </p:nvCxnSpPr>
        <p:spPr>
          <a:xfrm flipH="1">
            <a:off x="1351111" y="4702904"/>
            <a:ext cx="484585" cy="3822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713801" y="5137137"/>
            <a:ext cx="3001207" cy="823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Prime factors of equal numbers are paired and one factor from each paired is multiplied.</a:t>
            </a:r>
            <a:endParaRPr lang="en-IN" sz="1400" dirty="0"/>
          </a:p>
        </p:txBody>
      </p:sp>
      <p:cxnSp>
        <p:nvCxnSpPr>
          <p:cNvPr id="79" name="Straight Arrow Connector 78"/>
          <p:cNvCxnSpPr>
            <a:endCxn id="73" idx="0"/>
          </p:cNvCxnSpPr>
          <p:nvPr/>
        </p:nvCxnSpPr>
        <p:spPr>
          <a:xfrm>
            <a:off x="4214404" y="4838513"/>
            <a:ext cx="1" cy="2986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047993" y="4349656"/>
            <a:ext cx="2736304" cy="875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Pair the given number and divide by the square of a number proceed the process by repeatedly adding the last digit to the divisor</a:t>
            </a:r>
            <a:endParaRPr lang="en-IN" sz="1400" dirty="0"/>
          </a:p>
        </p:txBody>
      </p:sp>
      <p:cxnSp>
        <p:nvCxnSpPr>
          <p:cNvPr id="89" name="Straight Arrow Connector 88"/>
          <p:cNvCxnSpPr>
            <a:stCxn id="75" idx="4"/>
          </p:cNvCxnSpPr>
          <p:nvPr/>
        </p:nvCxnSpPr>
        <p:spPr>
          <a:xfrm flipH="1">
            <a:off x="7371745" y="4208185"/>
            <a:ext cx="44400" cy="1569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p:cNvCxnSpPr>
            <a:stCxn id="75" idx="2"/>
          </p:cNvCxnSpPr>
          <p:nvPr/>
        </p:nvCxnSpPr>
        <p:spPr>
          <a:xfrm rot="10800000" flipH="1" flipV="1">
            <a:off x="5939809" y="3918682"/>
            <a:ext cx="1318375" cy="1598549"/>
          </a:xfrm>
          <a:prstGeom prst="curvedConnector4">
            <a:avLst>
              <a:gd name="adj1" fmla="val -17340"/>
              <a:gd name="adj2" fmla="val 96620"/>
            </a:avLst>
          </a:prstGeom>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6079460" y="5517232"/>
            <a:ext cx="2704837"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Square root of perfect and non perfect square numbers can be determined.</a:t>
            </a:r>
            <a:endParaRPr lang="en-IN"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1124744"/>
            <a:ext cx="9144000" cy="5733256"/>
          </a:xfrm>
          <a:solidFill>
            <a:srgbClr val="FFDE75"/>
          </a:solidFill>
        </p:spPr>
        <p:txBody>
          <a:bodyPr>
            <a:normAutofit fontScale="77500" lnSpcReduction="20000"/>
          </a:bodyPr>
          <a:lstStyle/>
          <a:p>
            <a:endParaRPr lang="en-US" sz="2800" dirty="0"/>
          </a:p>
          <a:p>
            <a:r>
              <a:rPr lang="en-US" sz="2800" cap="none" dirty="0"/>
              <a:t>The square of a number is that number raised to the power 2.</a:t>
            </a:r>
          </a:p>
          <a:p>
            <a:r>
              <a:rPr lang="en-US" sz="2800" cap="none" dirty="0"/>
              <a:t>A square number is never negative</a:t>
            </a:r>
          </a:p>
          <a:p>
            <a:r>
              <a:rPr lang="en-US" sz="2800" cap="none" dirty="0"/>
              <a:t>A number ending in 2,3,7 or 8 is never a perfect square.</a:t>
            </a:r>
          </a:p>
          <a:p>
            <a:r>
              <a:rPr lang="en-US" sz="2800" cap="none" dirty="0"/>
              <a:t>Square of even numbers are always even.</a:t>
            </a:r>
          </a:p>
          <a:p>
            <a:r>
              <a:rPr lang="en-US" sz="2800" cap="none" dirty="0"/>
              <a:t>Square od odd numbers are always odd.</a:t>
            </a:r>
          </a:p>
          <a:p>
            <a:r>
              <a:rPr lang="en-US" sz="2800" cap="none" dirty="0"/>
              <a:t>A perfect square number leaves a remainder 0 or 1 on division by 3.</a:t>
            </a:r>
          </a:p>
          <a:p>
            <a:r>
              <a:rPr lang="en-US" sz="2800" cap="none" dirty="0"/>
              <a:t>There are </a:t>
            </a:r>
            <a:r>
              <a:rPr lang="en-US" sz="2800" cap="none" dirty="0" err="1"/>
              <a:t>no,natural</a:t>
            </a:r>
            <a:r>
              <a:rPr lang="en-US" sz="2800" cap="none" dirty="0"/>
              <a:t> numbers p and q such that p</a:t>
            </a:r>
            <a:r>
              <a:rPr lang="en-US" sz="2800" cap="none" baseline="30000" dirty="0"/>
              <a:t>2</a:t>
            </a:r>
            <a:r>
              <a:rPr lang="en-US" sz="2800" cap="none" dirty="0"/>
              <a:t>=2q</a:t>
            </a:r>
            <a:r>
              <a:rPr lang="en-US" sz="2800" cap="none" baseline="30000" dirty="0"/>
              <a:t>2</a:t>
            </a:r>
          </a:p>
          <a:p>
            <a:r>
              <a:rPr lang="en-US" sz="2800" cap="none" dirty="0"/>
              <a:t>If a and b are perfect squares(b≠0),then√(</a:t>
            </a:r>
            <a:r>
              <a:rPr lang="en-US" sz="2800" cap="none" dirty="0" err="1"/>
              <a:t>axb</a:t>
            </a:r>
            <a:r>
              <a:rPr lang="en-US" sz="2800" cap="none" dirty="0"/>
              <a:t>)=√a x √b</a:t>
            </a:r>
          </a:p>
          <a:p>
            <a:pPr>
              <a:buNone/>
            </a:pPr>
            <a:r>
              <a:rPr lang="en-US" sz="2800" cap="none" dirty="0"/>
              <a:t>    And √(a/b)=√a /√b</a:t>
            </a:r>
          </a:p>
          <a:p>
            <a:r>
              <a:rPr lang="en-US" sz="2800" cap="none" dirty="0"/>
              <a:t>If p and q are not perfect squares ,then to find √(a/b),we express a/b as a decimal and then apply division method to find the square root.</a:t>
            </a:r>
          </a:p>
          <a:p>
            <a:pPr>
              <a:buNone/>
            </a:pPr>
            <a:endParaRPr lang="en-US" dirty="0"/>
          </a:p>
          <a:p>
            <a:endParaRPr lang="en-US" dirty="0"/>
          </a:p>
          <a:p>
            <a:endParaRPr lang="en-US" dirty="0"/>
          </a:p>
        </p:txBody>
      </p:sp>
      <p:pic>
        <p:nvPicPr>
          <p:cNvPr id="4" name="Picture 10" descr="recapitulation: An Inktober Artbook by Kaitlin Wadley — Kickstart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39687"/>
            <a:ext cx="7164288" cy="116443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2" descr="Recapitulation Stock Photo Images. 982 Recapitulation royalty free ..."/>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1854"/>
          <a:stretch/>
        </p:blipFill>
        <p:spPr bwMode="auto">
          <a:xfrm>
            <a:off x="7380312" y="-91851"/>
            <a:ext cx="1763688" cy="121659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098" name="AutoShape 2" descr="Image result for thank u 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Thank you images hd free stock photos download (69,814 Free stock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2" name="Picture 6" descr="Thank you images hd free stock photos download (69,814 Free stock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0" y="923330"/>
            <a:ext cx="9131782" cy="5877271"/>
          </a:xfrm>
          <a:solidFill>
            <a:schemeClr val="accent3">
              <a:lumMod val="40000"/>
              <a:lumOff val="60000"/>
            </a:schemeClr>
          </a:solidFill>
          <a:effectLst>
            <a:glow rad="127000">
              <a:schemeClr val="bg1"/>
            </a:glow>
          </a:effectLst>
        </p:spPr>
        <p:style>
          <a:lnRef idx="2">
            <a:schemeClr val="accent6"/>
          </a:lnRef>
          <a:fillRef idx="1">
            <a:schemeClr val="lt1"/>
          </a:fillRef>
          <a:effectRef idx="0">
            <a:schemeClr val="accent6"/>
          </a:effectRef>
          <a:fontRef idx="minor">
            <a:schemeClr val="dk1"/>
          </a:fontRef>
        </p:style>
        <p:txBody>
          <a:bodyPr>
            <a:normAutofit fontScale="25000" lnSpcReduction="20000"/>
          </a:bodyPr>
          <a:lstStyle/>
          <a:p>
            <a:pPr>
              <a:buNone/>
            </a:pPr>
            <a:r>
              <a:rPr lang="en-US" sz="7400" dirty="0">
                <a:solidFill>
                  <a:srgbClr val="7030A0"/>
                </a:solidFill>
              </a:rPr>
              <a:t>     </a:t>
            </a:r>
          </a:p>
          <a:p>
            <a:pPr>
              <a:buNone/>
            </a:pPr>
            <a:r>
              <a:rPr lang="en-US" sz="8000" b="1" cap="none" dirty="0">
                <a:solidFill>
                  <a:srgbClr val="7030A0"/>
                </a:solidFill>
              </a:rPr>
              <a:t>   </a:t>
            </a:r>
            <a:r>
              <a:rPr lang="en-US" sz="7200" b="1" cap="none" dirty="0">
                <a:solidFill>
                  <a:srgbClr val="7030A0"/>
                </a:solidFill>
                <a:latin typeface="Calibri" panose="020F0502020204030204" pitchFamily="34" charset="0"/>
                <a:cs typeface="Calibri" panose="020F0502020204030204" pitchFamily="34" charset="0"/>
              </a:rPr>
              <a:t>One day two friends went to a park to play .There they saw a neat and clean swimming pool which is in a square shape of side 10m.They decided to swim.</a:t>
            </a:r>
          </a:p>
          <a:p>
            <a:pPr>
              <a:buFont typeface="Wingdings" panose="05000000000000000000" pitchFamily="2" charset="2"/>
              <a:buChar char="§"/>
            </a:pPr>
            <a:r>
              <a:rPr lang="en-US" sz="7200" b="1" cap="none" dirty="0">
                <a:solidFill>
                  <a:srgbClr val="7030A0"/>
                </a:solidFill>
                <a:latin typeface="Calibri" panose="020F0502020204030204" pitchFamily="34" charset="0"/>
                <a:cs typeface="Calibri" panose="020F0502020204030204" pitchFamily="34" charset="0"/>
              </a:rPr>
              <a:t>   </a:t>
            </a:r>
            <a:r>
              <a:rPr lang="en-US" sz="7200" cap="none" dirty="0">
                <a:latin typeface="Calibri" panose="020F0502020204030204" pitchFamily="34" charset="0"/>
                <a:cs typeface="Calibri" panose="020F0502020204030204" pitchFamily="34" charset="0"/>
              </a:rPr>
              <a:t> Tell me what will be the area of that swimming pool</a:t>
            </a:r>
          </a:p>
          <a:p>
            <a:pPr>
              <a:buFont typeface="Wingdings" panose="05000000000000000000" pitchFamily="2" charset="2"/>
              <a:buChar char="ü"/>
            </a:pPr>
            <a:r>
              <a:rPr lang="en-US" sz="7200" cap="none" dirty="0">
                <a:latin typeface="Calibri" panose="020F0502020204030204" pitchFamily="34" charset="0"/>
                <a:cs typeface="Calibri" panose="020F0502020204030204" pitchFamily="34" charset="0"/>
              </a:rPr>
              <a:t>    </a:t>
            </a:r>
            <a:r>
              <a:rPr lang="en-US" sz="7200" cap="none" dirty="0">
                <a:solidFill>
                  <a:schemeClr val="tx1"/>
                </a:solidFill>
                <a:latin typeface="Calibri" panose="020F0502020204030204" pitchFamily="34" charset="0"/>
                <a:cs typeface="Calibri" panose="020F0502020204030204" pitchFamily="34" charset="0"/>
              </a:rPr>
              <a:t>Yes, the answer is 100m</a:t>
            </a:r>
            <a:r>
              <a:rPr lang="en-US" sz="7200" cap="none" baseline="30000" dirty="0">
                <a:solidFill>
                  <a:schemeClr val="tx1"/>
                </a:solidFill>
                <a:latin typeface="Calibri" panose="020F0502020204030204" pitchFamily="34" charset="0"/>
                <a:cs typeface="Calibri" panose="020F0502020204030204" pitchFamily="34" charset="0"/>
              </a:rPr>
              <a:t>2</a:t>
            </a:r>
            <a:r>
              <a:rPr lang="en-US" sz="7200" cap="none" dirty="0">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en-US" sz="7200" cap="none" dirty="0">
                <a:latin typeface="Calibri" panose="020F0502020204030204" pitchFamily="34" charset="0"/>
                <a:cs typeface="Calibri" panose="020F0502020204030204" pitchFamily="34" charset="0"/>
              </a:rPr>
              <a:t>    How did you get</a:t>
            </a:r>
            <a:r>
              <a:rPr lang="en-US" sz="7200" cap="none" dirty="0">
                <a:solidFill>
                  <a:schemeClr val="tx1"/>
                </a:solidFill>
                <a:latin typeface="Calibri" panose="020F0502020204030204" pitchFamily="34" charset="0"/>
                <a:cs typeface="Calibri" panose="020F0502020204030204" pitchFamily="34" charset="0"/>
              </a:rPr>
              <a:t> 100 ?</a:t>
            </a:r>
          </a:p>
          <a:p>
            <a:pPr>
              <a:buFont typeface="Wingdings" panose="05000000000000000000" pitchFamily="2" charset="2"/>
              <a:buChar char="ü"/>
            </a:pPr>
            <a:r>
              <a:rPr lang="en-US" sz="7200" cap="none" dirty="0">
                <a:solidFill>
                  <a:schemeClr val="tx1"/>
                </a:solidFill>
                <a:latin typeface="Calibri" panose="020F0502020204030204" pitchFamily="34" charset="0"/>
                <a:cs typeface="Calibri" panose="020F0502020204030204" pitchFamily="34" charset="0"/>
              </a:rPr>
              <a:t>    when 10 is multiplied by itself</a:t>
            </a:r>
          </a:p>
          <a:p>
            <a:pPr>
              <a:buNone/>
            </a:pPr>
            <a:r>
              <a:rPr lang="en-US" sz="7200" cap="none" dirty="0">
                <a:latin typeface="Calibri" panose="020F0502020204030204" pitchFamily="34" charset="0"/>
                <a:cs typeface="Calibri" panose="020F0502020204030204" pitchFamily="34" charset="0"/>
              </a:rPr>
              <a:t/>
            </a:r>
            <a:br>
              <a:rPr lang="en-US" sz="7200" cap="none" dirty="0">
                <a:latin typeface="Calibri" panose="020F0502020204030204" pitchFamily="34" charset="0"/>
                <a:cs typeface="Calibri" panose="020F0502020204030204" pitchFamily="34" charset="0"/>
              </a:rPr>
            </a:br>
            <a:r>
              <a:rPr lang="en-US" sz="7200" b="1" cap="none" dirty="0">
                <a:solidFill>
                  <a:schemeClr val="accent6">
                    <a:lumMod val="75000"/>
                  </a:schemeClr>
                </a:solidFill>
                <a:latin typeface="Calibri" panose="020F0502020204030204" pitchFamily="34" charset="0"/>
                <a:cs typeface="Calibri" panose="020F0502020204030204" pitchFamily="34" charset="0"/>
              </a:rPr>
              <a:t>Suppose your friend asks you to find a number which when multiplied by itself gives 25. You can easily answer it. 5 multiply 5 gives 25. It is similar to finding the length of the side of a square when its area is known. </a:t>
            </a:r>
          </a:p>
          <a:p>
            <a:pPr>
              <a:buNone/>
            </a:pPr>
            <a:r>
              <a:rPr lang="en-US" sz="7200" cap="none" dirty="0">
                <a:solidFill>
                  <a:srgbClr val="FFFF00"/>
                </a:solidFill>
                <a:latin typeface="Calibri" panose="020F0502020204030204" pitchFamily="34" charset="0"/>
                <a:cs typeface="Calibri" panose="020F0502020204030204" pitchFamily="34" charset="0"/>
              </a:rPr>
              <a:t>.</a:t>
            </a:r>
          </a:p>
          <a:p>
            <a:pPr>
              <a:buNone/>
            </a:pPr>
            <a:r>
              <a:rPr lang="en-US" sz="7200" cap="none" dirty="0">
                <a:solidFill>
                  <a:srgbClr val="FFFF00"/>
                </a:solidFill>
                <a:latin typeface="Calibri" panose="020F0502020204030204" pitchFamily="34" charset="0"/>
                <a:cs typeface="Calibri" panose="020F0502020204030204" pitchFamily="34" charset="0"/>
              </a:rPr>
              <a:t> </a:t>
            </a:r>
            <a:r>
              <a:rPr lang="en-US" sz="7200" cap="none" dirty="0">
                <a:latin typeface="Calibri" panose="020F0502020204030204" pitchFamily="34" charset="0"/>
                <a:cs typeface="Calibri" panose="020F0502020204030204" pitchFamily="34" charset="0"/>
              </a:rPr>
              <a:t> </a:t>
            </a:r>
            <a:r>
              <a:rPr lang="en-US" sz="7200" b="1" cap="none" dirty="0">
                <a:solidFill>
                  <a:srgbClr val="7030A0"/>
                </a:solidFill>
                <a:latin typeface="Calibri" panose="020F0502020204030204" pitchFamily="34" charset="0"/>
                <a:cs typeface="Calibri" panose="020F0502020204030204" pitchFamily="34" charset="0"/>
              </a:rPr>
              <a:t>What is 5 known as? 5 is the square root of the square number 25. You can say finding square roots are the inverse operations of squaring. In this section, we will study about square root in more details.</a:t>
            </a:r>
          </a:p>
          <a:p>
            <a:pPr>
              <a:buNone/>
            </a:pPr>
            <a:r>
              <a:rPr lang="en-US" sz="7400" dirty="0"/>
              <a:t/>
            </a:r>
            <a:br>
              <a:rPr lang="en-US" sz="7400" dirty="0"/>
            </a:br>
            <a:endParaRPr lang="en-US" sz="7400" dirty="0"/>
          </a:p>
        </p:txBody>
      </p:sp>
      <p:sp>
        <p:nvSpPr>
          <p:cNvPr id="3" name="Rectangle 2"/>
          <p:cNvSpPr/>
          <p:nvPr/>
        </p:nvSpPr>
        <p:spPr>
          <a:xfrm>
            <a:off x="107504" y="4941168"/>
            <a:ext cx="8856984" cy="360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Calibri" panose="020F0502020204030204" pitchFamily="34" charset="0"/>
                <a:cs typeface="Calibri" panose="020F0502020204030204" pitchFamily="34" charset="0"/>
              </a:rPr>
              <a:t>Note : So, the numbers 4,9,16, 25,100,169 are  known as square numbers or  perfect squares</a:t>
            </a:r>
            <a:endParaRPr lang="en-IN" dirty="0">
              <a:solidFill>
                <a:srgbClr val="FF0000"/>
              </a:solidFill>
            </a:endParaRPr>
          </a:p>
        </p:txBody>
      </p:sp>
      <p:sp>
        <p:nvSpPr>
          <p:cNvPr id="4" name="Rectangle 3"/>
          <p:cNvSpPr/>
          <p:nvPr/>
        </p:nvSpPr>
        <p:spPr>
          <a:xfrm>
            <a:off x="12218" y="0"/>
            <a:ext cx="9131781" cy="923330"/>
          </a:xfrm>
          <a:prstGeom prst="rect">
            <a:avLst/>
          </a:prstGeom>
          <a:solidFill>
            <a:srgbClr val="FFDE75"/>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b="1" cap="all" spc="0" dirty="0">
                <a:ln w="0"/>
                <a:solidFill>
                  <a:srgbClr val="C00000"/>
                </a:solidFill>
                <a:effectLst>
                  <a:reflection blurRad="12700" stA="50000" endPos="50000" dist="5000" dir="5400000" sy="-100000" rotWithShape="0"/>
                </a:effectLst>
              </a:rPr>
              <a:t>INTRODUCTION</a:t>
            </a:r>
          </a:p>
        </p:txBody>
      </p:sp>
      <p:pic>
        <p:nvPicPr>
          <p:cNvPr id="3074" name="Picture 2" descr="Kids Math: Square and Square Root"/>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4605404" y="2564904"/>
            <a:ext cx="4538595" cy="144016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A good introduction/opener"/>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xmlns="" val="0"/>
              </a:ext>
            </a:extLst>
          </a:blip>
          <a:srcRect/>
          <a:stretch>
            <a:fillRect/>
          </a:stretch>
        </p:blipFill>
        <p:spPr bwMode="auto">
          <a:xfrm>
            <a:off x="6300192" y="12649"/>
            <a:ext cx="2843808" cy="91068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024"/>
            <a:ext cx="9144000" cy="980728"/>
          </a:xfrm>
          <a:solidFill>
            <a:schemeClr val="accent4">
              <a:lumMod val="40000"/>
              <a:lumOff val="60000"/>
            </a:schemeClr>
          </a:solidFill>
        </p:spPr>
        <p:txBody>
          <a:bodyPr/>
          <a:lstStyle/>
          <a:p>
            <a:pPr algn="l"/>
            <a:r>
              <a:rPr lang="en-US" dirty="0"/>
              <a:t>Activity</a:t>
            </a:r>
            <a:endParaRPr lang="en-IN" dirty="0"/>
          </a:p>
        </p:txBody>
      </p:sp>
      <p:sp>
        <p:nvSpPr>
          <p:cNvPr id="3" name="Content Placeholder 2"/>
          <p:cNvSpPr>
            <a:spLocks noGrp="1"/>
          </p:cNvSpPr>
          <p:nvPr>
            <p:ph sz="quarter" idx="13"/>
          </p:nvPr>
        </p:nvSpPr>
        <p:spPr>
          <a:xfrm>
            <a:off x="0" y="548680"/>
            <a:ext cx="9144000" cy="1368152"/>
          </a:xfrm>
          <a:solidFill>
            <a:schemeClr val="accent3">
              <a:lumMod val="40000"/>
              <a:lumOff val="60000"/>
            </a:schemeClr>
          </a:solidFill>
        </p:spPr>
        <p:txBody>
          <a:bodyPr>
            <a:noAutofit/>
          </a:bodyPr>
          <a:lstStyle/>
          <a:p>
            <a:pPr marL="0" indent="0">
              <a:buNone/>
            </a:pPr>
            <a:r>
              <a:rPr lang="en-US" sz="1800" i="1" cap="none" dirty="0"/>
              <a:t>How to remember square root and perfect square of a given number with the help of foldable activity.</a:t>
            </a:r>
          </a:p>
          <a:p>
            <a:pPr marL="0" indent="0">
              <a:buNone/>
            </a:pPr>
            <a:r>
              <a:rPr lang="en-US" b="1" u="sng" cap="none" dirty="0"/>
              <a:t>Please double click on below video clip icon</a:t>
            </a:r>
            <a:r>
              <a:rPr lang="en-US" b="1" u="sng" dirty="0"/>
              <a:t>:</a:t>
            </a:r>
            <a:endParaRPr lang="en-IN" b="1" u="sng"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xmlns="" val="0"/>
              </a:ext>
            </a:extLst>
          </a:blip>
          <a:srcRect l="756" t="1050" r="-756" b="5500"/>
          <a:stretch/>
        </p:blipFill>
        <p:spPr>
          <a:xfrm>
            <a:off x="0" y="3356992"/>
            <a:ext cx="9144000" cy="3501007"/>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xmlns="" val="2275441184"/>
              </p:ext>
            </p:extLst>
          </p:nvPr>
        </p:nvGraphicFramePr>
        <p:xfrm>
          <a:off x="0" y="1846109"/>
          <a:ext cx="9144000" cy="1548579"/>
        </p:xfrm>
        <a:graphic>
          <a:graphicData uri="http://schemas.openxmlformats.org/presentationml/2006/ole">
            <p:oleObj spid="_x0000_s1040" name="Packager Shell Object" showAsIcon="1" r:id="rId4" imgW="2831040" imgH="582120" progId="Package">
              <p:embed/>
            </p:oleObj>
          </a:graphicData>
        </a:graphic>
      </p:graphicFrame>
    </p:spTree>
    <p:extLst>
      <p:ext uri="{BB962C8B-B14F-4D97-AF65-F5344CB8AC3E}">
        <p14:creationId xmlns:p14="http://schemas.microsoft.com/office/powerpoint/2010/main" xmlns="" val="278897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4" descr="Property 4- If a number has 1 or 9 in its ones&#10;place, its square will end in 1.&#10;Eg: 12=1, 92=81&#10; "/>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descr="If a number contain 1 zero at the end, so 2 zeros&#10;will have its square. It means the number&#10;contains zeros will double zer..."/>
          <p:cNvPicPr>
            <a:picLocks noChangeAspect="1" noChangeArrowheads="1"/>
          </p:cNvPicPr>
          <p:nvPr/>
        </p:nvPicPr>
        <p:blipFill>
          <a:blip r:embed="rId2"/>
          <a:srcRect/>
          <a:stretch>
            <a:fillRect/>
          </a:stretch>
        </p:blipFill>
        <p:spPr bwMode="auto">
          <a:xfrm>
            <a:off x="0" y="0"/>
            <a:ext cx="4500562" cy="3375422"/>
          </a:xfrm>
          <a:prstGeom prst="rect">
            <a:avLst/>
          </a:prstGeom>
          <a:noFill/>
        </p:spPr>
      </p:pic>
      <p:pic>
        <p:nvPicPr>
          <p:cNvPr id="6" name="Picture 2" descr="Numbers between square numbers&#10;We can find some numbers between two&#10;consecutive square numbers. By finding the&#10;square numb..."/>
          <p:cNvPicPr>
            <a:picLocks noChangeAspect="1" noChangeArrowheads="1"/>
          </p:cNvPicPr>
          <p:nvPr/>
        </p:nvPicPr>
        <p:blipFill>
          <a:blip r:embed="rId3"/>
          <a:srcRect/>
          <a:stretch>
            <a:fillRect/>
          </a:stretch>
        </p:blipFill>
        <p:spPr bwMode="auto">
          <a:xfrm>
            <a:off x="4429124" y="0"/>
            <a:ext cx="4714876" cy="3357562"/>
          </a:xfrm>
          <a:prstGeom prst="rect">
            <a:avLst/>
          </a:prstGeom>
          <a:noFill/>
        </p:spPr>
      </p:pic>
      <p:pic>
        <p:nvPicPr>
          <p:cNvPr id="7" name="Picture 2" descr="Pythagoras theorem&#10;The square of a numberis equal to the square of&#10;two othernumbers. This property is called&#10;Pythagoras pr..."/>
          <p:cNvPicPr>
            <a:picLocks noChangeAspect="1" noChangeArrowheads="1"/>
          </p:cNvPicPr>
          <p:nvPr/>
        </p:nvPicPr>
        <p:blipFill>
          <a:blip r:embed="rId4"/>
          <a:srcRect/>
          <a:stretch>
            <a:fillRect/>
          </a:stretch>
        </p:blipFill>
        <p:spPr bwMode="auto">
          <a:xfrm>
            <a:off x="0" y="3500438"/>
            <a:ext cx="4429124" cy="3240930"/>
          </a:xfrm>
          <a:prstGeom prst="rect">
            <a:avLst/>
          </a:prstGeom>
          <a:noFill/>
        </p:spPr>
      </p:pic>
      <p:pic>
        <p:nvPicPr>
          <p:cNvPr id="8" name="Picture 2" descr="1) Pythagorean triplet whose smallest member is&#10;12.&#10;Finding Pythagorean triplets&#10;1) 2m = 12&#10;M = 6&#10;2) 62&#10;– 1&#10;36 -1 = 35&#10;3) ..."/>
          <p:cNvPicPr>
            <a:picLocks noChangeAspect="1" noChangeArrowheads="1"/>
          </p:cNvPicPr>
          <p:nvPr/>
        </p:nvPicPr>
        <p:blipFill>
          <a:blip r:embed="rId5"/>
          <a:srcRect/>
          <a:stretch>
            <a:fillRect/>
          </a:stretch>
        </p:blipFill>
        <p:spPr bwMode="auto">
          <a:xfrm>
            <a:off x="4429124" y="3500438"/>
            <a:ext cx="4714876" cy="324093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52"/>
            <a:ext cx="9144000" cy="769441"/>
          </a:xfrm>
          <a:prstGeom prst="rect">
            <a:avLst/>
          </a:prstGeom>
          <a:solidFill>
            <a:srgbClr val="F4B084"/>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200" b="1" spc="50" dirty="0">
                <a:ln w="11430"/>
                <a:effectLst>
                  <a:outerShdw blurRad="76200" dist="50800" dir="5400000" algn="tl" rotWithShape="0">
                    <a:srgbClr val="000000">
                      <a:alpha val="65000"/>
                    </a:srgbClr>
                  </a:outerShdw>
                </a:effectLst>
              </a:rPr>
              <a:t>         OBSERVE SOME INTERESTING PATTERN </a:t>
            </a:r>
            <a:r>
              <a:rPr lang="en-US" sz="2200" b="1" cap="none" spc="50" dirty="0">
                <a:ln w="11430"/>
                <a:effectLst>
                  <a:outerShdw blurRad="76200" dist="50800" dir="5400000" algn="tl" rotWithShape="0">
                    <a:srgbClr val="000000">
                      <a:alpha val="65000"/>
                    </a:srgbClr>
                  </a:outerShdw>
                </a:effectLst>
              </a:rPr>
              <a:t>BETWEEN TWO                    </a:t>
            </a:r>
          </a:p>
          <a:p>
            <a:r>
              <a:rPr lang="en-US" sz="2200" b="1" spc="50" dirty="0">
                <a:ln w="11430"/>
                <a:effectLst>
                  <a:outerShdw blurRad="76200" dist="50800" dir="5400000" algn="tl" rotWithShape="0">
                    <a:srgbClr val="000000">
                      <a:alpha val="65000"/>
                    </a:srgbClr>
                  </a:outerShdw>
                </a:effectLst>
              </a:rPr>
              <a:t>                            CONSECUTIVE SQUARE </a:t>
            </a:r>
            <a:r>
              <a:rPr lang="en-US" sz="2200" b="1" cap="none" spc="50" dirty="0">
                <a:ln w="11430"/>
                <a:effectLst>
                  <a:outerShdw blurRad="76200" dist="50800" dir="5400000" algn="tl" rotWithShape="0">
                    <a:srgbClr val="000000">
                      <a:alpha val="65000"/>
                    </a:srgbClr>
                  </a:outerShdw>
                </a:effectLst>
              </a:rPr>
              <a:t>NUMBERS</a:t>
            </a:r>
          </a:p>
        </p:txBody>
      </p:sp>
      <p:graphicFrame>
        <p:nvGraphicFramePr>
          <p:cNvPr id="6" name="Table 5"/>
          <p:cNvGraphicFramePr>
            <a:graphicFrameLocks noGrp="1"/>
          </p:cNvGraphicFramePr>
          <p:nvPr>
            <p:extLst>
              <p:ext uri="{D42A27DB-BD31-4B8C-83A1-F6EECF244321}">
                <p14:modId xmlns:p14="http://schemas.microsoft.com/office/powerpoint/2010/main" xmlns="" val="2195086584"/>
              </p:ext>
            </p:extLst>
          </p:nvPr>
        </p:nvGraphicFramePr>
        <p:xfrm>
          <a:off x="142844" y="1196751"/>
          <a:ext cx="8893652" cy="5112568"/>
        </p:xfrm>
        <a:graphic>
          <a:graphicData uri="http://schemas.openxmlformats.org/drawingml/2006/table">
            <a:tbl>
              <a:tblPr firstRow="1" bandRow="1"/>
              <a:tblGrid>
                <a:gridCol w="2223413">
                  <a:extLst>
                    <a:ext uri="{9D8B030D-6E8A-4147-A177-3AD203B41FA5}">
                      <a16:colId xmlns:a16="http://schemas.microsoft.com/office/drawing/2014/main" xmlns="" val="20000"/>
                    </a:ext>
                  </a:extLst>
                </a:gridCol>
                <a:gridCol w="2223413">
                  <a:extLst>
                    <a:ext uri="{9D8B030D-6E8A-4147-A177-3AD203B41FA5}">
                      <a16:colId xmlns:a16="http://schemas.microsoft.com/office/drawing/2014/main" xmlns="" val="20001"/>
                    </a:ext>
                  </a:extLst>
                </a:gridCol>
                <a:gridCol w="2223413">
                  <a:extLst>
                    <a:ext uri="{9D8B030D-6E8A-4147-A177-3AD203B41FA5}">
                      <a16:colId xmlns:a16="http://schemas.microsoft.com/office/drawing/2014/main" xmlns="" val="20002"/>
                    </a:ext>
                  </a:extLst>
                </a:gridCol>
                <a:gridCol w="2223413">
                  <a:extLst>
                    <a:ext uri="{9D8B030D-6E8A-4147-A177-3AD203B41FA5}">
                      <a16:colId xmlns:a16="http://schemas.microsoft.com/office/drawing/2014/main" xmlns="" val="20003"/>
                    </a:ext>
                  </a:extLst>
                </a:gridCol>
              </a:tblGrid>
              <a:tr h="1331847">
                <a:tc>
                  <a:txBody>
                    <a:bodyPr/>
                    <a:lstStyle/>
                    <a:p>
                      <a:pPr algn="ctr" rtl="0" fontAlgn="ctr"/>
                      <a:r>
                        <a:rPr lang="en-IN" sz="2000" b="1" i="0" u="none" strike="noStrike" dirty="0">
                          <a:solidFill>
                            <a:srgbClr val="000000"/>
                          </a:solidFill>
                          <a:effectLst/>
                          <a:latin typeface="Constantia" panose="02030602050306030303" pitchFamily="18" charset="0"/>
                        </a:rPr>
                        <a:t>Consecutive square numbers</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n-IN" sz="2000" b="1" i="0" u="none" strike="noStrike" dirty="0">
                          <a:solidFill>
                            <a:srgbClr val="000000"/>
                          </a:solidFill>
                          <a:effectLst/>
                          <a:latin typeface="Constantia" panose="02030602050306030303" pitchFamily="18" charset="0"/>
                        </a:rPr>
                        <a:t>Non-Square numbers</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n-IN" sz="2000" b="1" i="0" u="none" strike="noStrike" dirty="0">
                          <a:solidFill>
                            <a:srgbClr val="000000"/>
                          </a:solidFill>
                          <a:effectLst/>
                          <a:latin typeface="Constantia" panose="02030602050306030303" pitchFamily="18" charset="0"/>
                        </a:rPr>
                        <a:t>Number of non-square numbers</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rtl="0" fontAlgn="ctr"/>
                      <a:r>
                        <a:rPr lang="en-IN" sz="2000" b="1" i="0" u="none" strike="noStrike" dirty="0">
                          <a:solidFill>
                            <a:srgbClr val="000000"/>
                          </a:solidFill>
                          <a:effectLst/>
                          <a:latin typeface="Constantia" panose="02030602050306030303" pitchFamily="18" charset="0"/>
                        </a:rPr>
                        <a:t>Observation</a:t>
                      </a:r>
                    </a:p>
                  </a:txBody>
                  <a:tcPr marL="8341"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xmlns="" val="10000"/>
                  </a:ext>
                </a:extLst>
              </a:tr>
              <a:tr h="751848">
                <a:tc>
                  <a:txBody>
                    <a:bodyPr/>
                    <a:lstStyle/>
                    <a:p>
                      <a:pPr algn="l" rtl="0" fontAlgn="ctr"/>
                      <a:r>
                        <a:rPr lang="en-IN" sz="2800" b="0" i="0" u="none" strike="noStrike" dirty="0">
                          <a:solidFill>
                            <a:srgbClr val="000000"/>
                          </a:solidFill>
                          <a:effectLst/>
                          <a:latin typeface="Constantia" panose="02030602050306030303" pitchFamily="18" charset="0"/>
                        </a:rPr>
                        <a:t>1</a:t>
                      </a:r>
                      <a:r>
                        <a:rPr lang="en-IN" sz="2800" b="0" i="0" u="none" strike="noStrike" baseline="30000" dirty="0">
                          <a:solidFill>
                            <a:srgbClr val="000000"/>
                          </a:solidFill>
                          <a:effectLst/>
                          <a:latin typeface="Constantia" panose="02030602050306030303" pitchFamily="18" charset="0"/>
                        </a:rPr>
                        <a:t>2</a:t>
                      </a:r>
                      <a:r>
                        <a:rPr lang="en-IN" sz="2800" b="0" i="0" u="none" strike="noStrike" dirty="0">
                          <a:solidFill>
                            <a:srgbClr val="000000"/>
                          </a:solidFill>
                          <a:effectLst/>
                          <a:latin typeface="Constantia" panose="02030602050306030303" pitchFamily="18" charset="0"/>
                        </a:rPr>
                        <a:t> and 2</a:t>
                      </a:r>
                      <a:r>
                        <a:rPr lang="en-IN" sz="2800" b="0" i="0" u="none" strike="noStrike" baseline="30000" dirty="0">
                          <a:solidFill>
                            <a:srgbClr val="000000"/>
                          </a:solidFill>
                          <a:effectLst/>
                          <a:latin typeface="Constantia" panose="02030602050306030303" pitchFamily="18" charset="0"/>
                        </a:rPr>
                        <a:t>2    </a:t>
                      </a:r>
                      <a:endParaRPr lang="en-IN" sz="2800" b="0" i="0" u="none" strike="noStrike" dirty="0">
                        <a:solidFill>
                          <a:srgbClr val="000000"/>
                        </a:solidFill>
                        <a:effectLst/>
                        <a:latin typeface="Constantia" panose="02030602050306030303" pitchFamily="18" charset="0"/>
                      </a:endParaRPr>
                    </a:p>
                  </a:txBody>
                  <a:tcPr marL="36000"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2,3</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2 x 1=2</a:t>
                      </a:r>
                    </a:p>
                  </a:txBody>
                  <a:tcPr marL="36000"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51848">
                <a:tc>
                  <a:txBody>
                    <a:bodyPr/>
                    <a:lstStyle/>
                    <a:p>
                      <a:pPr algn="l" rtl="0" fontAlgn="ctr"/>
                      <a:r>
                        <a:rPr lang="en-IN" sz="2800" b="0" i="0" u="none" strike="noStrike">
                          <a:solidFill>
                            <a:srgbClr val="000000"/>
                          </a:solidFill>
                          <a:effectLst/>
                          <a:latin typeface="Constantia" panose="02030602050306030303" pitchFamily="18" charset="0"/>
                        </a:rPr>
                        <a:t>2</a:t>
                      </a:r>
                      <a:r>
                        <a:rPr lang="en-IN" sz="2800" b="0" i="0" u="none" strike="noStrike" baseline="30000">
                          <a:solidFill>
                            <a:srgbClr val="000000"/>
                          </a:solidFill>
                          <a:effectLst/>
                          <a:latin typeface="Constantia" panose="02030602050306030303" pitchFamily="18" charset="0"/>
                        </a:rPr>
                        <a:t>2</a:t>
                      </a:r>
                      <a:r>
                        <a:rPr lang="en-IN" sz="2800" b="0" i="0" u="none" strike="noStrike">
                          <a:solidFill>
                            <a:srgbClr val="000000"/>
                          </a:solidFill>
                          <a:effectLst/>
                          <a:latin typeface="Constantia" panose="02030602050306030303" pitchFamily="18" charset="0"/>
                        </a:rPr>
                        <a:t> and 3</a:t>
                      </a:r>
                      <a:r>
                        <a:rPr lang="en-IN" sz="2800" b="0" i="0" u="none" strike="noStrike" baseline="30000">
                          <a:solidFill>
                            <a:srgbClr val="000000"/>
                          </a:solidFill>
                          <a:effectLst/>
                          <a:latin typeface="Constantia" panose="02030602050306030303" pitchFamily="18" charset="0"/>
                        </a:rPr>
                        <a:t>2</a:t>
                      </a:r>
                      <a:endParaRPr lang="en-IN" sz="2800" b="0" i="0" u="none" strike="noStrike">
                        <a:solidFill>
                          <a:srgbClr val="000000"/>
                        </a:solidFill>
                        <a:effectLst/>
                        <a:latin typeface="Constantia" panose="02030602050306030303" pitchFamily="18" charset="0"/>
                      </a:endParaRPr>
                    </a:p>
                  </a:txBody>
                  <a:tcPr marL="36000"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5,6,7,8</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4</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 x 2=4</a:t>
                      </a:r>
                    </a:p>
                  </a:txBody>
                  <a:tcPr marL="36000"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51848">
                <a:tc>
                  <a:txBody>
                    <a:bodyPr/>
                    <a:lstStyle/>
                    <a:p>
                      <a:pPr algn="l" rtl="0" fontAlgn="ctr"/>
                      <a:r>
                        <a:rPr lang="en-IN" sz="2800" b="0" i="0" u="none" strike="noStrike">
                          <a:solidFill>
                            <a:srgbClr val="000000"/>
                          </a:solidFill>
                          <a:effectLst/>
                          <a:latin typeface="Constantia" panose="02030602050306030303" pitchFamily="18" charset="0"/>
                        </a:rPr>
                        <a:t> 3</a:t>
                      </a:r>
                      <a:r>
                        <a:rPr lang="en-IN" sz="2800" b="0" i="0" u="none" strike="noStrike" baseline="30000">
                          <a:solidFill>
                            <a:srgbClr val="000000"/>
                          </a:solidFill>
                          <a:effectLst/>
                          <a:latin typeface="Constantia" panose="02030602050306030303" pitchFamily="18" charset="0"/>
                        </a:rPr>
                        <a:t>2</a:t>
                      </a:r>
                      <a:r>
                        <a:rPr lang="en-IN" sz="2800" b="0" i="0" u="none" strike="noStrike">
                          <a:solidFill>
                            <a:srgbClr val="000000"/>
                          </a:solidFill>
                          <a:effectLst/>
                          <a:latin typeface="Constantia" panose="02030602050306030303" pitchFamily="18" charset="0"/>
                        </a:rPr>
                        <a:t>and 4</a:t>
                      </a:r>
                      <a:r>
                        <a:rPr lang="en-IN" sz="2800" b="0" i="0" u="none" strike="noStrike" baseline="30000">
                          <a:solidFill>
                            <a:srgbClr val="000000"/>
                          </a:solidFill>
                          <a:effectLst/>
                          <a:latin typeface="Constantia" panose="02030602050306030303" pitchFamily="18" charset="0"/>
                        </a:rPr>
                        <a:t>2</a:t>
                      </a:r>
                      <a:endParaRPr lang="en-IN" sz="2800" b="0" i="0" u="none" strike="noStrike">
                        <a:solidFill>
                          <a:srgbClr val="000000"/>
                        </a:solidFill>
                        <a:effectLst/>
                        <a:latin typeface="Constantia" panose="02030602050306030303" pitchFamily="18" charset="0"/>
                      </a:endParaRPr>
                    </a:p>
                  </a:txBody>
                  <a:tcPr marL="36000"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10,11,12,13,14,15</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6</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 x 3=6</a:t>
                      </a:r>
                    </a:p>
                  </a:txBody>
                  <a:tcPr marL="36000"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51848">
                <a:tc>
                  <a:txBody>
                    <a:bodyPr/>
                    <a:lstStyle/>
                    <a:p>
                      <a:pPr algn="l" rtl="0" fontAlgn="ctr"/>
                      <a:r>
                        <a:rPr lang="en-IN" sz="2800" b="0" i="0" u="none" strike="noStrike">
                          <a:solidFill>
                            <a:srgbClr val="000000"/>
                          </a:solidFill>
                          <a:effectLst/>
                          <a:latin typeface="Constantia" panose="02030602050306030303" pitchFamily="18" charset="0"/>
                        </a:rPr>
                        <a:t> 4</a:t>
                      </a:r>
                      <a:r>
                        <a:rPr lang="en-IN" sz="2800" b="0" i="0" u="none" strike="noStrike" baseline="30000">
                          <a:solidFill>
                            <a:srgbClr val="000000"/>
                          </a:solidFill>
                          <a:effectLst/>
                          <a:latin typeface="Constantia" panose="02030602050306030303" pitchFamily="18" charset="0"/>
                        </a:rPr>
                        <a:t>2</a:t>
                      </a:r>
                      <a:r>
                        <a:rPr lang="en-IN" sz="2800" b="0" i="0" u="none" strike="noStrike">
                          <a:solidFill>
                            <a:srgbClr val="000000"/>
                          </a:solidFill>
                          <a:effectLst/>
                          <a:latin typeface="Constantia" panose="02030602050306030303" pitchFamily="18" charset="0"/>
                        </a:rPr>
                        <a:t> and 5</a:t>
                      </a:r>
                      <a:r>
                        <a:rPr lang="en-IN" sz="2800" b="0" i="0" u="none" strike="noStrike" baseline="30000">
                          <a:solidFill>
                            <a:srgbClr val="000000"/>
                          </a:solidFill>
                          <a:effectLst/>
                          <a:latin typeface="Constantia" panose="02030602050306030303" pitchFamily="18" charset="0"/>
                        </a:rPr>
                        <a:t>2</a:t>
                      </a:r>
                      <a:endParaRPr lang="en-IN" sz="2800" b="0" i="0" u="none" strike="noStrike">
                        <a:solidFill>
                          <a:srgbClr val="000000"/>
                        </a:solidFill>
                        <a:effectLst/>
                        <a:latin typeface="Constantia" panose="02030602050306030303" pitchFamily="18" charset="0"/>
                      </a:endParaRPr>
                    </a:p>
                  </a:txBody>
                  <a:tcPr marL="36000"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17,18,……24</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8</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 x4 =8</a:t>
                      </a:r>
                    </a:p>
                  </a:txBody>
                  <a:tcPr marL="36000"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73329">
                <a:tc>
                  <a:txBody>
                    <a:bodyPr/>
                    <a:lstStyle/>
                    <a:p>
                      <a:pPr algn="l" rtl="0" fontAlgn="ctr"/>
                      <a:r>
                        <a:rPr lang="en-IN" sz="2800" b="0" i="0" u="none" strike="noStrike">
                          <a:solidFill>
                            <a:srgbClr val="000000"/>
                          </a:solidFill>
                          <a:effectLst/>
                          <a:latin typeface="Constantia" panose="02030602050306030303" pitchFamily="18" charset="0"/>
                        </a:rPr>
                        <a:t>  5</a:t>
                      </a:r>
                      <a:r>
                        <a:rPr lang="en-IN" sz="2800" b="0" i="0" u="none" strike="noStrike" baseline="30000">
                          <a:solidFill>
                            <a:srgbClr val="000000"/>
                          </a:solidFill>
                          <a:effectLst/>
                          <a:latin typeface="Constantia" panose="02030602050306030303" pitchFamily="18" charset="0"/>
                        </a:rPr>
                        <a:t>2</a:t>
                      </a:r>
                      <a:r>
                        <a:rPr lang="en-IN" sz="2800" b="0" i="0" u="none" strike="noStrike">
                          <a:solidFill>
                            <a:srgbClr val="000000"/>
                          </a:solidFill>
                          <a:effectLst/>
                          <a:latin typeface="Constantia" panose="02030602050306030303" pitchFamily="18" charset="0"/>
                        </a:rPr>
                        <a:t>and 6</a:t>
                      </a:r>
                      <a:r>
                        <a:rPr lang="en-IN" sz="2800" b="0" i="0" u="none" strike="noStrike" baseline="30000">
                          <a:solidFill>
                            <a:srgbClr val="000000"/>
                          </a:solidFill>
                          <a:effectLst/>
                          <a:latin typeface="Constantia" panose="02030602050306030303" pitchFamily="18" charset="0"/>
                        </a:rPr>
                        <a:t>2</a:t>
                      </a:r>
                      <a:endParaRPr lang="en-IN" sz="2800" b="0" i="0" u="none" strike="noStrike">
                        <a:solidFill>
                          <a:srgbClr val="000000"/>
                        </a:solidFill>
                        <a:effectLst/>
                        <a:latin typeface="Constantia" panose="02030602050306030303" pitchFamily="18" charset="0"/>
                      </a:endParaRPr>
                    </a:p>
                  </a:txBody>
                  <a:tcPr marL="36000"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26,27,…..35</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a:solidFill>
                            <a:srgbClr val="000000"/>
                          </a:solidFill>
                          <a:effectLst/>
                          <a:latin typeface="Constantia" panose="02030602050306030303" pitchFamily="18" charset="0"/>
                        </a:rPr>
                        <a:t>10</a:t>
                      </a:r>
                    </a:p>
                  </a:txBody>
                  <a:tcPr marL="36000"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IN" sz="2800" b="0" i="0" u="none" strike="noStrike" dirty="0">
                          <a:solidFill>
                            <a:srgbClr val="000000"/>
                          </a:solidFill>
                          <a:effectLst/>
                          <a:latin typeface="Constantia" panose="02030602050306030303" pitchFamily="18" charset="0"/>
                        </a:rPr>
                        <a:t>2 x5=10</a:t>
                      </a:r>
                    </a:p>
                  </a:txBody>
                  <a:tcPr marL="36000" marR="8341" marT="83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53136"/>
            <a:ext cx="9036496"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0" y="1"/>
            <a:ext cx="9144000" cy="548679"/>
          </a:xfrm>
          <a:solidFill>
            <a:schemeClr val="accent3">
              <a:lumMod val="60000"/>
              <a:lumOff val="40000"/>
            </a:schemeClr>
          </a:solidFill>
        </p:spPr>
        <p:txBody>
          <a:bodyPr>
            <a:normAutofit fontScale="90000"/>
          </a:bodyPr>
          <a:lstStyle/>
          <a:p>
            <a:pPr algn="l"/>
            <a:r>
              <a:rPr lang="en-US" dirty="0"/>
              <a:t/>
            </a:r>
            <a:br>
              <a:rPr lang="en-US" dirty="0"/>
            </a:br>
            <a:r>
              <a:rPr lang="en-US" dirty="0"/>
              <a:t>It’s time to think</a:t>
            </a:r>
            <a:br>
              <a:rPr lang="en-US" dirty="0"/>
            </a:br>
            <a:endParaRPr lang="en-US" dirty="0"/>
          </a:p>
        </p:txBody>
      </p:sp>
      <p:sp>
        <p:nvSpPr>
          <p:cNvPr id="3" name="Content Placeholder 2"/>
          <p:cNvSpPr>
            <a:spLocks noGrp="1"/>
          </p:cNvSpPr>
          <p:nvPr>
            <p:ph sz="quarter" idx="13"/>
          </p:nvPr>
        </p:nvSpPr>
        <p:spPr>
          <a:xfrm>
            <a:off x="0" y="548680"/>
            <a:ext cx="9137104" cy="6309320"/>
          </a:xfrm>
          <a:solidFill>
            <a:schemeClr val="bg1"/>
          </a:solidFill>
        </p:spPr>
        <p:txBody>
          <a:bodyPr>
            <a:normAutofit fontScale="92500" lnSpcReduction="20000"/>
          </a:bodyPr>
          <a:lstStyle/>
          <a:p>
            <a:pPr>
              <a:buNone/>
            </a:pPr>
            <a:endParaRPr lang="en-US" sz="1900" dirty="0"/>
          </a:p>
          <a:p>
            <a:r>
              <a:rPr lang="en-US" sz="2400" cap="none" dirty="0"/>
              <a:t>Can you say how many non-square numbers are there between 6</a:t>
            </a:r>
            <a:r>
              <a:rPr lang="en-US" sz="2400" cap="none" baseline="30000" dirty="0"/>
              <a:t>2</a:t>
            </a:r>
            <a:r>
              <a:rPr lang="en-US" sz="2400" cap="none" dirty="0"/>
              <a:t> </a:t>
            </a:r>
          </a:p>
          <a:p>
            <a:pPr marL="0" indent="0">
              <a:buNone/>
            </a:pPr>
            <a:r>
              <a:rPr lang="en-US" sz="2400" cap="none" dirty="0"/>
              <a:t>     and 7</a:t>
            </a:r>
            <a:r>
              <a:rPr lang="en-US" sz="2400" cap="none" baseline="30000" dirty="0"/>
              <a:t>2</a:t>
            </a:r>
          </a:p>
          <a:p>
            <a:r>
              <a:rPr lang="en-US" sz="2400" cap="none" dirty="0"/>
              <a:t>Can you say how many non-square numbers are there between </a:t>
            </a:r>
          </a:p>
          <a:p>
            <a:pPr marL="0" indent="0">
              <a:buNone/>
            </a:pPr>
            <a:r>
              <a:rPr lang="en-US" sz="2400" cap="none" dirty="0"/>
              <a:t>     101</a:t>
            </a:r>
            <a:r>
              <a:rPr lang="en-US" sz="2400" cap="none" baseline="30000" dirty="0"/>
              <a:t>2</a:t>
            </a:r>
            <a:r>
              <a:rPr lang="en-US" sz="2400" cap="none" dirty="0"/>
              <a:t> and 102</a:t>
            </a:r>
            <a:r>
              <a:rPr lang="en-US" sz="2400" cap="none" baseline="30000" dirty="0"/>
              <a:t>2</a:t>
            </a:r>
            <a:endParaRPr lang="en-US" sz="2400" cap="none" dirty="0"/>
          </a:p>
          <a:p>
            <a:pPr marL="0" indent="0">
              <a:buNone/>
            </a:pPr>
            <a:endParaRPr lang="en-US" dirty="0"/>
          </a:p>
          <a:p>
            <a:pPr>
              <a:buNone/>
            </a:pPr>
            <a:r>
              <a:rPr lang="en-US" sz="2600" dirty="0"/>
              <a:t>yes, you are correct</a:t>
            </a:r>
          </a:p>
          <a:p>
            <a:pPr>
              <a:buFont typeface="Wingdings" panose="05000000000000000000" pitchFamily="2" charset="2"/>
              <a:buChar char="ü"/>
            </a:pPr>
            <a:r>
              <a:rPr lang="en-US" sz="2600" dirty="0"/>
              <a:t>  2x 6=12 </a:t>
            </a:r>
          </a:p>
          <a:p>
            <a:pPr>
              <a:buFont typeface="Wingdings" panose="05000000000000000000" pitchFamily="2" charset="2"/>
              <a:buChar char="ü"/>
            </a:pPr>
            <a:r>
              <a:rPr lang="en-US" sz="2600" dirty="0"/>
              <a:t>  2x 101=202</a:t>
            </a:r>
          </a:p>
          <a:p>
            <a:pPr>
              <a:buNone/>
            </a:pPr>
            <a:r>
              <a:rPr lang="en-US" sz="3200" cap="none" dirty="0">
                <a:solidFill>
                  <a:srgbClr val="FF0000"/>
                </a:solidFill>
              </a:rPr>
              <a:t>Now let us </a:t>
            </a:r>
            <a:r>
              <a:rPr lang="en-US" sz="3200" cap="none" dirty="0" err="1">
                <a:solidFill>
                  <a:srgbClr val="FF0000"/>
                </a:solidFill>
              </a:rPr>
              <a:t>generalise</a:t>
            </a:r>
            <a:r>
              <a:rPr lang="en-US" sz="3200" cap="none" dirty="0">
                <a:solidFill>
                  <a:srgbClr val="FF0000"/>
                </a:solidFill>
              </a:rPr>
              <a:t> the observation:</a:t>
            </a:r>
          </a:p>
          <a:p>
            <a:pPr>
              <a:buNone/>
            </a:pPr>
            <a:r>
              <a:rPr lang="en-US" sz="3200" cap="none" dirty="0">
                <a:solidFill>
                  <a:schemeClr val="accent6">
                    <a:lumMod val="75000"/>
                  </a:schemeClr>
                </a:solidFill>
              </a:rPr>
              <a:t>  We find that if we take any natural number n and (n+1) the number of non-square numbers between n</a:t>
            </a:r>
            <a:r>
              <a:rPr lang="en-US" sz="3200" cap="none" baseline="30000" dirty="0">
                <a:solidFill>
                  <a:schemeClr val="accent6">
                    <a:lumMod val="75000"/>
                  </a:schemeClr>
                </a:solidFill>
              </a:rPr>
              <a:t>2 </a:t>
            </a:r>
            <a:r>
              <a:rPr lang="en-US" sz="3200" cap="none" dirty="0">
                <a:solidFill>
                  <a:schemeClr val="accent6">
                    <a:lumMod val="75000"/>
                  </a:schemeClr>
                </a:solidFill>
              </a:rPr>
              <a:t> and  (n+1)</a:t>
            </a:r>
            <a:r>
              <a:rPr lang="en-US" sz="3200" cap="none" baseline="30000" dirty="0">
                <a:solidFill>
                  <a:schemeClr val="accent6">
                    <a:lumMod val="75000"/>
                  </a:schemeClr>
                </a:solidFill>
              </a:rPr>
              <a:t>2 </a:t>
            </a:r>
            <a:r>
              <a:rPr lang="en-US" sz="3200" cap="none" dirty="0">
                <a:solidFill>
                  <a:schemeClr val="accent6">
                    <a:lumMod val="75000"/>
                  </a:schemeClr>
                </a:solidFill>
              </a:rPr>
              <a:t> is 2n</a:t>
            </a:r>
          </a:p>
          <a:p>
            <a:pPr>
              <a:buNone/>
            </a:pPr>
            <a:endParaRPr lang="en-US" dirty="0"/>
          </a:p>
          <a:p>
            <a:pPr>
              <a:buNone/>
            </a:pPr>
            <a:endParaRPr lang="en-US" dirty="0"/>
          </a:p>
          <a:p>
            <a:endParaRPr lang="en-US" dirty="0"/>
          </a:p>
          <a:p>
            <a:pPr>
              <a:buNone/>
            </a:pPr>
            <a:endParaRPr lang="en-US" dirty="0"/>
          </a:p>
          <a:p>
            <a:pPr>
              <a:buNone/>
            </a:pPr>
            <a:endParaRPr lang="en-US" dirty="0"/>
          </a:p>
        </p:txBody>
      </p:sp>
      <p:pic>
        <p:nvPicPr>
          <p:cNvPr id="1026" name="Picture 2" descr="Free Thinking Images, Download Free Clip Art, Free Clip Art on ..."/>
          <p:cNvPicPr>
            <a:picLocks noChangeAspect="1" noChangeArrowheads="1"/>
          </p:cNvPicPr>
          <p:nvPr/>
        </p:nvPicPr>
        <p:blipFill>
          <a:blip r:embed="rId2"/>
          <a:srcRect/>
          <a:stretch>
            <a:fillRect/>
          </a:stretch>
        </p:blipFill>
        <p:spPr bwMode="auto">
          <a:xfrm>
            <a:off x="7812360" y="772760"/>
            <a:ext cx="1241284" cy="1807221"/>
          </a:xfrm>
          <a:prstGeom prst="rect">
            <a:avLst/>
          </a:prstGeom>
          <a:solidFill>
            <a:schemeClr val="accent1">
              <a:lumMod val="60000"/>
              <a:lumOff val="40000"/>
            </a:schemeClr>
          </a:solidFill>
        </p:spPr>
      </p:pic>
      <p:pic>
        <p:nvPicPr>
          <p:cNvPr id="5" name="Picture 2" descr="Appreciation Images, Stock Photos &amp; Vectors | Shutterstock"/>
          <p:cNvPicPr>
            <a:picLocks noChangeAspect="1" noChangeArrowheads="1"/>
          </p:cNvPicPr>
          <p:nvPr/>
        </p:nvPicPr>
        <p:blipFill rotWithShape="1">
          <a:blip r:embed="rId3"/>
          <a:srcRect b="10923"/>
          <a:stretch/>
        </p:blipFill>
        <p:spPr bwMode="auto">
          <a:xfrm>
            <a:off x="5364088" y="2924944"/>
            <a:ext cx="3779912" cy="1551682"/>
          </a:xfrm>
          <a:prstGeom prst="rect">
            <a:avLst/>
          </a:prstGeom>
          <a:noFill/>
        </p:spPr>
      </p:pic>
      <p:cxnSp>
        <p:nvCxnSpPr>
          <p:cNvPr id="7" name="Straight Connector 6"/>
          <p:cNvCxnSpPr/>
          <p:nvPr/>
        </p:nvCxnSpPr>
        <p:spPr>
          <a:xfrm>
            <a:off x="0" y="2924944"/>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 y="7937"/>
            <a:ext cx="9144000" cy="612751"/>
          </a:xfrm>
          <a:solidFill>
            <a:schemeClr val="bg2"/>
          </a:solidFill>
        </p:spPr>
        <p:txBody>
          <a:bodyPr>
            <a:normAutofit/>
          </a:bodyPr>
          <a:lstStyle/>
          <a:p>
            <a:r>
              <a:rPr lang="en-US" sz="2400" dirty="0"/>
              <a:t>Observe the triangle and answer the following  questions</a:t>
            </a:r>
          </a:p>
        </p:txBody>
      </p:sp>
      <p:sp>
        <p:nvSpPr>
          <p:cNvPr id="3" name="Content Placeholder 2"/>
          <p:cNvSpPr>
            <a:spLocks noGrp="1"/>
          </p:cNvSpPr>
          <p:nvPr>
            <p:ph sz="quarter" idx="13"/>
          </p:nvPr>
        </p:nvSpPr>
        <p:spPr>
          <a:xfrm>
            <a:off x="0" y="620688"/>
            <a:ext cx="9144000" cy="6237311"/>
          </a:xfrm>
          <a:noFill/>
        </p:spPr>
        <p:txBody>
          <a:bodyPr>
            <a:normAutofit/>
          </a:bodyPr>
          <a:lstStyle/>
          <a:p>
            <a:endParaRPr lang="en-US" dirty="0"/>
          </a:p>
          <a:p>
            <a:endParaRPr lang="en-US" dirty="0"/>
          </a:p>
          <a:p>
            <a:r>
              <a:rPr lang="en-US" sz="2800" cap="none" dirty="0"/>
              <a:t>What type of  a triangle it is?</a:t>
            </a:r>
          </a:p>
          <a:p>
            <a:r>
              <a:rPr lang="en-US" sz="2800" cap="none" dirty="0"/>
              <a:t>Can you find any relation between its sides?</a:t>
            </a:r>
          </a:p>
          <a:p>
            <a:r>
              <a:rPr lang="en-US" sz="2800" cap="none" dirty="0"/>
              <a:t>Does (3,4,5) forms a right angle triangle?</a:t>
            </a:r>
          </a:p>
          <a:p>
            <a:r>
              <a:rPr lang="en-US" sz="2800" cap="none" dirty="0"/>
              <a:t>If one side is 8cm then, what will be the other two sides of a right angle triangle?</a:t>
            </a:r>
          </a:p>
          <a:p>
            <a:r>
              <a:rPr lang="en-US" sz="2800" cap="none" dirty="0"/>
              <a:t>If one side is 9cm then ,find the other two sides of a right angle triangle.</a:t>
            </a:r>
          </a:p>
          <a:p>
            <a:endParaRPr lang="en-US" sz="2400" dirty="0"/>
          </a:p>
          <a:p>
            <a:pPr>
              <a:buNone/>
            </a:pPr>
            <a:endParaRPr lang="en-US" dirty="0"/>
          </a:p>
        </p:txBody>
      </p:sp>
      <p:sp>
        <p:nvSpPr>
          <p:cNvPr id="43012" name="AutoShape 4" descr="Pythagorean Theorem Lesson for Kids: Definition &amp; Examples | Study.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14" name="Picture 6" descr="Pythagorean Theorem Lesson for Kids: Definition &amp; Examples | Study.com"/>
          <p:cNvPicPr>
            <a:picLocks noChangeAspect="1" noChangeArrowheads="1"/>
          </p:cNvPicPr>
          <p:nvPr/>
        </p:nvPicPr>
        <p:blipFill>
          <a:blip r:embed="rId3"/>
          <a:srcRect/>
          <a:stretch>
            <a:fillRect/>
          </a:stretch>
        </p:blipFill>
        <p:spPr bwMode="auto">
          <a:xfrm>
            <a:off x="6607009" y="1081038"/>
            <a:ext cx="2544529" cy="2471828"/>
          </a:xfrm>
          <a:prstGeom prst="rect">
            <a:avLst/>
          </a:prstGeom>
          <a:noFill/>
          <a:effectLst>
            <a:glow rad="127000">
              <a:schemeClr val="bg1">
                <a:lumMod val="95000"/>
              </a:schemeClr>
            </a:glow>
          </a:effectLst>
        </p:spPr>
      </p:pic>
    </p:spTree>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1384</TotalTime>
  <Words>1143</Words>
  <Application>Microsoft Office PowerPoint</Application>
  <PresentationFormat>On-screen Show (4:3)</PresentationFormat>
  <Paragraphs>172</Paragraphs>
  <Slides>29</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Droplet</vt:lpstr>
      <vt:lpstr>Packager Shell Object</vt:lpstr>
      <vt:lpstr>Slide 1</vt:lpstr>
      <vt:lpstr>Learning Objectives: </vt:lpstr>
      <vt:lpstr>Slide 3</vt:lpstr>
      <vt:lpstr>Activity</vt:lpstr>
      <vt:lpstr>Slide 5</vt:lpstr>
      <vt:lpstr>Slide 6</vt:lpstr>
      <vt:lpstr>Slide 7</vt:lpstr>
      <vt:lpstr> It’s time to think </vt:lpstr>
      <vt:lpstr>Observe the triangle and answer the following  questions</vt:lpstr>
      <vt:lpstr>      To answer those question you should understand the below definition     </vt:lpstr>
      <vt:lpstr>PYTHAGOREAN TRIPLET</vt:lpstr>
      <vt:lpstr> How to form a Pythagorean triplet </vt:lpstr>
      <vt:lpstr>It’s a time to think and answer </vt:lpstr>
      <vt:lpstr>Slide 14</vt:lpstr>
      <vt:lpstr>Slide 15</vt:lpstr>
      <vt:lpstr>Slide 16</vt:lpstr>
      <vt:lpstr>Slide 17</vt:lpstr>
      <vt:lpstr>Apply the concepts which you had learned from the previous slides and try to answer these questions</vt:lpstr>
      <vt:lpstr>Slide 19</vt:lpstr>
      <vt:lpstr>Slide 20</vt:lpstr>
      <vt:lpstr>Slide 21</vt:lpstr>
      <vt:lpstr>Square root of a rational number</vt:lpstr>
      <vt:lpstr>Square roots of numbers in decimal form (which are perfect square)</vt:lpstr>
      <vt:lpstr>   Approximate value of the square roots of numbers                     (which are not perfect squares)   </vt:lpstr>
      <vt:lpstr>Finding square roots by estimation (non perfect square numbers)</vt:lpstr>
      <vt:lpstr>Double click on this video to know how to estimate a non-perfect square using square grid </vt:lpstr>
      <vt:lpstr>  MIND MAPPING   </vt:lpstr>
      <vt:lpstr>Slide 28</vt:lpstr>
      <vt:lpstr>Slide 29</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Pavilion</dc:creator>
  <cp:lastModifiedBy>rajni bala</cp:lastModifiedBy>
  <cp:revision>136</cp:revision>
  <dcterms:created xsi:type="dcterms:W3CDTF">2020-03-31T06:52:03Z</dcterms:created>
  <dcterms:modified xsi:type="dcterms:W3CDTF">2020-04-30T07:35:28Z</dcterms:modified>
</cp:coreProperties>
</file>